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y="5143500" cx="9144000"/>
  <p:notesSz cx="6858000" cy="9144000"/>
  <p:embeddedFontLst>
    <p:embeddedFont>
      <p:font typeface="IBM Plex Sans"/>
      <p:regular r:id="rId55"/>
      <p:bold r:id="rId56"/>
      <p:italic r:id="rId57"/>
      <p:boldItalic r:id="rId58"/>
    </p:embeddedFont>
    <p:embeddedFont>
      <p:font typeface="IBM Plex Mono Medium"/>
      <p:regular r:id="rId59"/>
      <p:bold r:id="rId60"/>
      <p:italic r:id="rId61"/>
      <p:boldItalic r:id="rId62"/>
    </p:embeddedFont>
    <p:embeddedFont>
      <p:font typeface="IBM Plex Sans Light"/>
      <p:regular r:id="rId63"/>
      <p:bold r:id="rId64"/>
      <p:italic r:id="rId65"/>
      <p:boldItalic r:id="rId66"/>
    </p:embeddedFont>
    <p:embeddedFont>
      <p:font typeface="Montserrat"/>
      <p:regular r:id="rId67"/>
      <p:bold r:id="rId68"/>
      <p:italic r:id="rId69"/>
      <p:boldItalic r:id="rId70"/>
    </p:embeddedFont>
    <p:embeddedFont>
      <p:font typeface="Lato"/>
      <p:regular r:id="rId71"/>
      <p:bold r:id="rId72"/>
      <p:italic r:id="rId73"/>
      <p:boldItalic r:id="rId74"/>
    </p:embeddedFont>
    <p:embeddedFont>
      <p:font typeface="IBM Plex Mono Light"/>
      <p:regular r:id="rId75"/>
      <p:bold r:id="rId76"/>
      <p:italic r:id="rId77"/>
      <p:boldItalic r:id="rId78"/>
    </p:embeddedFont>
    <p:embeddedFont>
      <p:font typeface="IBM Plex Sans Medium"/>
      <p:regular r:id="rId79"/>
      <p:bold r:id="rId80"/>
      <p:italic r:id="rId81"/>
      <p:boldItalic r:id="rId82"/>
    </p:embeddedFont>
    <p:embeddedFont>
      <p:font typeface="Public Sans"/>
      <p:regular r:id="rId83"/>
      <p:bold r:id="rId84"/>
      <p:italic r:id="rId85"/>
      <p:boldItalic r:id="rId86"/>
    </p:embeddedFont>
    <p:embeddedFont>
      <p:font typeface="Work Sans"/>
      <p:regular r:id="rId87"/>
      <p:bold r:id="rId88"/>
      <p:italic r:id="rId89"/>
      <p:boldItalic r:id="rId90"/>
    </p:embeddedFont>
    <p:embeddedFont>
      <p:font typeface="Georama ExtraLight"/>
      <p:regular r:id="rId91"/>
      <p:bold r:id="rId92"/>
      <p:italic r:id="rId93"/>
      <p:boldItalic r:id="rId94"/>
    </p:embeddedFont>
    <p:embeddedFont>
      <p:font typeface="IBM Plex Sans SemiBold"/>
      <p:regular r:id="rId95"/>
      <p:bold r:id="rId96"/>
      <p:italic r:id="rId97"/>
      <p:boldItalic r:id="rId9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IBMPlexSansSemiBold-regular.fntdata"/><Relationship Id="rId94" Type="http://schemas.openxmlformats.org/officeDocument/2006/relationships/font" Target="fonts/GeoramaExtraLight-boldItalic.fntdata"/><Relationship Id="rId97" Type="http://schemas.openxmlformats.org/officeDocument/2006/relationships/font" Target="fonts/IBMPlexSansSemiBold-italic.fntdata"/><Relationship Id="rId96" Type="http://schemas.openxmlformats.org/officeDocument/2006/relationships/font" Target="fonts/IBMPlexSansSemiBo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98" Type="http://schemas.openxmlformats.org/officeDocument/2006/relationships/font" Target="fonts/IBMPlexSansSemiBold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font" Target="fonts/GeoramaExtraLight-regular.fntdata"/><Relationship Id="rId90" Type="http://schemas.openxmlformats.org/officeDocument/2006/relationships/font" Target="fonts/WorkSans-boldItalic.fntdata"/><Relationship Id="rId93" Type="http://schemas.openxmlformats.org/officeDocument/2006/relationships/font" Target="fonts/GeoramaExtraLight-italic.fntdata"/><Relationship Id="rId92" Type="http://schemas.openxmlformats.org/officeDocument/2006/relationships/font" Target="fonts/GeoramaExtraLight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font" Target="fonts/PublicSans-bold.fntdata"/><Relationship Id="rId83" Type="http://schemas.openxmlformats.org/officeDocument/2006/relationships/font" Target="fonts/PublicSans-regular.fntdata"/><Relationship Id="rId86" Type="http://schemas.openxmlformats.org/officeDocument/2006/relationships/font" Target="fonts/PublicSans-boldItalic.fntdata"/><Relationship Id="rId85" Type="http://schemas.openxmlformats.org/officeDocument/2006/relationships/font" Target="fonts/PublicSans-italic.fntdata"/><Relationship Id="rId88" Type="http://schemas.openxmlformats.org/officeDocument/2006/relationships/font" Target="fonts/WorkSans-bold.fntdata"/><Relationship Id="rId87" Type="http://schemas.openxmlformats.org/officeDocument/2006/relationships/font" Target="fonts/WorkSans-regular.fntdata"/><Relationship Id="rId89" Type="http://schemas.openxmlformats.org/officeDocument/2006/relationships/font" Target="fonts/WorkSans-italic.fntdata"/><Relationship Id="rId80" Type="http://schemas.openxmlformats.org/officeDocument/2006/relationships/font" Target="fonts/IBMPlexSansMedium-bold.fntdata"/><Relationship Id="rId82" Type="http://schemas.openxmlformats.org/officeDocument/2006/relationships/font" Target="fonts/IBMPlexSansMedium-boldItalic.fntdata"/><Relationship Id="rId81" Type="http://schemas.openxmlformats.org/officeDocument/2006/relationships/font" Target="fonts/IBMPlexSansMedium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Lato-italic.fntdata"/><Relationship Id="rId72" Type="http://schemas.openxmlformats.org/officeDocument/2006/relationships/font" Target="fonts/Lato-bold.fntdata"/><Relationship Id="rId75" Type="http://schemas.openxmlformats.org/officeDocument/2006/relationships/font" Target="fonts/IBMPlexMonoLight-regular.fntdata"/><Relationship Id="rId74" Type="http://schemas.openxmlformats.org/officeDocument/2006/relationships/font" Target="fonts/Lato-boldItalic.fntdata"/><Relationship Id="rId77" Type="http://schemas.openxmlformats.org/officeDocument/2006/relationships/font" Target="fonts/IBMPlexMonoLight-italic.fntdata"/><Relationship Id="rId76" Type="http://schemas.openxmlformats.org/officeDocument/2006/relationships/font" Target="fonts/IBMPlexMonoLight-bold.fntdata"/><Relationship Id="rId79" Type="http://schemas.openxmlformats.org/officeDocument/2006/relationships/font" Target="fonts/IBMPlexSansMedium-regular.fntdata"/><Relationship Id="rId78" Type="http://schemas.openxmlformats.org/officeDocument/2006/relationships/font" Target="fonts/IBMPlexMonoLight-boldItalic.fntdata"/><Relationship Id="rId71" Type="http://schemas.openxmlformats.org/officeDocument/2006/relationships/font" Target="fonts/Lato-regular.fntdata"/><Relationship Id="rId70" Type="http://schemas.openxmlformats.org/officeDocument/2006/relationships/font" Target="fonts/Montserrat-boldItalic.fntdata"/><Relationship Id="rId62" Type="http://schemas.openxmlformats.org/officeDocument/2006/relationships/font" Target="fonts/IBMPlexMonoMedium-boldItalic.fntdata"/><Relationship Id="rId61" Type="http://schemas.openxmlformats.org/officeDocument/2006/relationships/font" Target="fonts/IBMPlexMonoMedium-italic.fntdata"/><Relationship Id="rId64" Type="http://schemas.openxmlformats.org/officeDocument/2006/relationships/font" Target="fonts/IBMPlexSansLight-bold.fntdata"/><Relationship Id="rId63" Type="http://schemas.openxmlformats.org/officeDocument/2006/relationships/font" Target="fonts/IBMPlexSansLight-regular.fntdata"/><Relationship Id="rId66" Type="http://schemas.openxmlformats.org/officeDocument/2006/relationships/font" Target="fonts/IBMPlexSansLight-boldItalic.fntdata"/><Relationship Id="rId65" Type="http://schemas.openxmlformats.org/officeDocument/2006/relationships/font" Target="fonts/IBMPlexSansLight-italic.fntdata"/><Relationship Id="rId68" Type="http://schemas.openxmlformats.org/officeDocument/2006/relationships/font" Target="fonts/Montserrat-bold.fntdata"/><Relationship Id="rId67" Type="http://schemas.openxmlformats.org/officeDocument/2006/relationships/font" Target="fonts/Montserrat-regular.fntdata"/><Relationship Id="rId60" Type="http://schemas.openxmlformats.org/officeDocument/2006/relationships/font" Target="fonts/IBMPlexMonoMedium-bold.fntdata"/><Relationship Id="rId69" Type="http://schemas.openxmlformats.org/officeDocument/2006/relationships/font" Target="fonts/Montserrat-italic.fntdata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font" Target="fonts/IBMPlexSans-regular.fntdata"/><Relationship Id="rId54" Type="http://schemas.openxmlformats.org/officeDocument/2006/relationships/slide" Target="slides/slide49.xml"/><Relationship Id="rId57" Type="http://schemas.openxmlformats.org/officeDocument/2006/relationships/font" Target="fonts/IBMPlexSans-italic.fntdata"/><Relationship Id="rId56" Type="http://schemas.openxmlformats.org/officeDocument/2006/relationships/font" Target="fonts/IBMPlexSans-bold.fntdata"/><Relationship Id="rId59" Type="http://schemas.openxmlformats.org/officeDocument/2006/relationships/font" Target="fonts/IBMPlexMonoMedium-regular.fntdata"/><Relationship Id="rId58" Type="http://schemas.openxmlformats.org/officeDocument/2006/relationships/font" Target="fonts/IBMPlexSans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3780db26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33780db26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342e71d6614_2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9" name="Google Shape;689;g342e71d6614_2_10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g342e71d6614_2_10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42e71d6614_2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6" name="Google Shape;696;g342e71d6614_2_9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g342e71d6614_2_9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33780db2664_0_3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33780db2664_0_3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33780db2664_0_29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33780db2664_0_29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42e71d6614_2_1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g342e71d6614_2_1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42e71d6614_2_1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g342e71d6614_2_1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33780db2664_0_2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33780db2664_0_2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342e71d6614_2_17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g342e71d6614_2_1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42e71d6614_2_1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g342e71d6614_2_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343da58051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343da58051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3780db2664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3780db266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33780db2664_0_2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33780db2664_0_2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33780db2664_0_29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33780db2664_0_29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where are Big Sky customers from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342e71d6614_2_19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g342e71d6614_2_1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342e71d6614_2_1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91" name="Google Shape;891;g342e71d6614_2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42e71d6614_2_1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g342e71d6614_2_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342e71d6614_2_16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g342e71d6614_2_1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342e71d6614_2_1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g342e71d6614_2_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342e71d6614_2_1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g342e71d6614_2_1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342e71d6614_2_1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g342e71d6614_2_1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342e71d6614_2_1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g342e71d6614_2_1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3780db2664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3780db2664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342e71d6614_2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3" name="Google Shape;943;g342e71d6614_2_10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g342e71d6614_2_10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33780db2664_0_3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33780db2664_0_3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342e71d6614_2_1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g342e71d6614_2_1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342e71d6614_2_1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g342e71d6614_2_1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342e71d6614_2_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g342e71d6614_2_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342e71d6614_2_2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g342e71d6614_2_2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342e71d6614_2_2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g342e71d6614_2_2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342e71d6614_2_2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g342e71d6614_2_2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342e71d6614_2_2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g342e71d6614_2_2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342e71d6614_2_1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g342e71d6614_2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42e71d6614_2_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g342e71d6614_2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342e71d6614_2_20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g342e71d6614_2_2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342e71d6614_2_2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g342e71d6614_2_2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346a13e22c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346a13e22c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346a13e22c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346a13e22c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346a13e22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9" name="Google Shape;1059;g346a13e22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342e71d6614_2_2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g342e71d6614_2_2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33780db2664_0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33780db2664_0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33780db2664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33780db2664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33780db2664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33780db2664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342e71d6614_2_2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g342e71d6614_2_2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3780db2664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33780db2664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3780db2664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3780db2664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3780db2664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33780db2664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3780db2664_0_1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33780db2664_0_1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3780db2664_0_9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33780db2664_0_9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 with footer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/>
          <p:nvPr>
            <p:ph type="title"/>
          </p:nvPr>
        </p:nvSpPr>
        <p:spPr>
          <a:xfrm>
            <a:off x="342900" y="452925"/>
            <a:ext cx="35448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80">
          <p15:clr>
            <a:srgbClr val="E46962"/>
          </p15:clr>
        </p15:guide>
        <p15:guide id="2" orient="horz" pos="432">
          <p15:clr>
            <a:srgbClr val="E46962"/>
          </p15:clr>
        </p15:guide>
        <p15:guide id="3" orient="horz" pos="2736">
          <p15:clr>
            <a:srgbClr val="E46962"/>
          </p15:clr>
        </p15:guide>
        <p15:guide id="4" pos="5184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with image">
  <p:cSld name="TITLE_AND_BODY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idx="1" type="subTitle"/>
          </p:nvPr>
        </p:nvSpPr>
        <p:spPr>
          <a:xfrm>
            <a:off x="5239600" y="871784"/>
            <a:ext cx="34611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2" type="body"/>
          </p:nvPr>
        </p:nvSpPr>
        <p:spPr>
          <a:xfrm>
            <a:off x="4937300" y="1290250"/>
            <a:ext cx="37482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3" type="subTitle"/>
          </p:nvPr>
        </p:nvSpPr>
        <p:spPr>
          <a:xfrm>
            <a:off x="5239600" y="1997709"/>
            <a:ext cx="34611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4" type="body"/>
          </p:nvPr>
        </p:nvSpPr>
        <p:spPr>
          <a:xfrm>
            <a:off x="4937300" y="2416175"/>
            <a:ext cx="37482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8" name="Google Shape;68;p11"/>
          <p:cNvSpPr txBox="1"/>
          <p:nvPr>
            <p:ph idx="5" type="subTitle"/>
          </p:nvPr>
        </p:nvSpPr>
        <p:spPr>
          <a:xfrm>
            <a:off x="5239600" y="3123634"/>
            <a:ext cx="34611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6" type="body"/>
          </p:nvPr>
        </p:nvSpPr>
        <p:spPr>
          <a:xfrm>
            <a:off x="4937300" y="3542100"/>
            <a:ext cx="3748200" cy="5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type="title"/>
          </p:nvPr>
        </p:nvSpPr>
        <p:spPr>
          <a:xfrm>
            <a:off x="1223925" y="457200"/>
            <a:ext cx="3435000" cy="18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7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1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type="twoColTx">
  <p:cSld name="TITLE_AND_TWO_COLUMN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>
            <a:off x="342900" y="2506825"/>
            <a:ext cx="8343900" cy="13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2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mall image with footer" type="titleOnly">
  <p:cSld name="TITLE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 txBox="1"/>
          <p:nvPr>
            <p:ph type="title"/>
          </p:nvPr>
        </p:nvSpPr>
        <p:spPr>
          <a:xfrm>
            <a:off x="342900" y="457200"/>
            <a:ext cx="5343600" cy="41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13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36">
          <p15:clr>
            <a:srgbClr val="E46962"/>
          </p15:clr>
        </p15:guide>
        <p15:guide id="2" pos="5184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ONE_COLUMN_TEXT"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/>
          <p:nvPr>
            <p:ph hasCustomPrompt="1" type="title"/>
          </p:nvPr>
        </p:nvSpPr>
        <p:spPr>
          <a:xfrm>
            <a:off x="-2143950" y="25"/>
            <a:ext cx="112077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0"/>
              <a:buNone/>
              <a:defRPr sz="350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0"/>
              <a:buNone/>
              <a:defRPr sz="20000">
                <a:solidFill>
                  <a:schemeClr val="l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0"/>
              <a:buNone/>
              <a:defRPr sz="20000">
                <a:solidFill>
                  <a:schemeClr val="l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0"/>
              <a:buNone/>
              <a:defRPr sz="20000">
                <a:solidFill>
                  <a:schemeClr val="l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0"/>
              <a:buNone/>
              <a:defRPr sz="20000">
                <a:solidFill>
                  <a:schemeClr val="l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0"/>
              <a:buNone/>
              <a:defRPr sz="20000">
                <a:solidFill>
                  <a:schemeClr val="l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0"/>
              <a:buNone/>
              <a:defRPr sz="20000">
                <a:solidFill>
                  <a:schemeClr val="l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0"/>
              <a:buNone/>
              <a:defRPr sz="20000">
                <a:solidFill>
                  <a:schemeClr val="l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0"/>
              <a:buNone/>
              <a:defRPr sz="2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4"/>
          <p:cNvSpPr txBox="1"/>
          <p:nvPr>
            <p:ph idx="1" type="body"/>
          </p:nvPr>
        </p:nvSpPr>
        <p:spPr>
          <a:xfrm>
            <a:off x="342900" y="452925"/>
            <a:ext cx="2859300" cy="6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BM Plex Sans Light"/>
              <a:buChar char="●"/>
              <a:defRPr>
                <a:solidFill>
                  <a:schemeClr val="accent6"/>
                </a:solidFill>
              </a:defRPr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BM Plex Sans Light"/>
              <a:buChar char="○"/>
              <a:defRPr>
                <a:solidFill>
                  <a:schemeClr val="accent6"/>
                </a:solidFill>
              </a:defRPr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BM Plex Sans Light"/>
              <a:buChar char="■"/>
              <a:defRPr>
                <a:solidFill>
                  <a:schemeClr val="accent6"/>
                </a:solidFill>
              </a:defRPr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BM Plex Sans Light"/>
              <a:buChar char="●"/>
              <a:defRPr>
                <a:solidFill>
                  <a:schemeClr val="accent6"/>
                </a:solidFill>
              </a:defRPr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BM Plex Sans Light"/>
              <a:buChar char="○"/>
              <a:defRPr>
                <a:solidFill>
                  <a:schemeClr val="accent6"/>
                </a:solidFill>
              </a:defRPr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BM Plex Sans Light"/>
              <a:buChar char="■"/>
              <a:defRPr>
                <a:solidFill>
                  <a:schemeClr val="accent6"/>
                </a:solidFill>
              </a:defRPr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BM Plex Sans Light"/>
              <a:buChar char="●"/>
              <a:defRPr>
                <a:solidFill>
                  <a:schemeClr val="accent6"/>
                </a:solidFill>
              </a:defRPr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IBM Plex Sans Light"/>
              <a:buChar char="○"/>
              <a:defRPr>
                <a:solidFill>
                  <a:schemeClr val="accent6"/>
                </a:solidFill>
              </a:defRPr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Clr>
                <a:schemeClr val="accent6"/>
              </a:buClr>
              <a:buSzPts val="1200"/>
              <a:buFont typeface="IBM Plex Sans Light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ubtitle, body and images">
  <p:cSld name="MAIN_POI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/>
          <p:nvPr>
            <p:ph idx="2" type="pic"/>
          </p:nvPr>
        </p:nvSpPr>
        <p:spPr>
          <a:xfrm>
            <a:off x="6708900" y="457200"/>
            <a:ext cx="1977900" cy="1977900"/>
          </a:xfrm>
          <a:prstGeom prst="rect">
            <a:avLst/>
          </a:prstGeom>
          <a:noFill/>
          <a:ln>
            <a:noFill/>
          </a:ln>
        </p:spPr>
      </p:sp>
      <p:sp>
        <p:nvSpPr>
          <p:cNvPr id="89" name="Google Shape;89;p15"/>
          <p:cNvSpPr/>
          <p:nvPr>
            <p:ph idx="3" type="pic"/>
          </p:nvPr>
        </p:nvSpPr>
        <p:spPr>
          <a:xfrm>
            <a:off x="6708900" y="2591100"/>
            <a:ext cx="1977900" cy="19779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15"/>
          <p:cNvSpPr txBox="1"/>
          <p:nvPr>
            <p:ph idx="1" type="subTitle"/>
          </p:nvPr>
        </p:nvSpPr>
        <p:spPr>
          <a:xfrm>
            <a:off x="645275" y="551372"/>
            <a:ext cx="17721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91" name="Google Shape;91;p15"/>
          <p:cNvSpPr txBox="1"/>
          <p:nvPr>
            <p:ph idx="4" type="subTitle"/>
          </p:nvPr>
        </p:nvSpPr>
        <p:spPr>
          <a:xfrm>
            <a:off x="2417375" y="551375"/>
            <a:ext cx="37512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idx="5" type="body"/>
          </p:nvPr>
        </p:nvSpPr>
        <p:spPr>
          <a:xfrm>
            <a:off x="342975" y="969850"/>
            <a:ext cx="4876200" cy="14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3" name="Google Shape;93;p15"/>
          <p:cNvSpPr txBox="1"/>
          <p:nvPr>
            <p:ph idx="6" type="subTitle"/>
          </p:nvPr>
        </p:nvSpPr>
        <p:spPr>
          <a:xfrm>
            <a:off x="645275" y="2605522"/>
            <a:ext cx="17721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7" type="subTitle"/>
          </p:nvPr>
        </p:nvSpPr>
        <p:spPr>
          <a:xfrm>
            <a:off x="2417375" y="2605525"/>
            <a:ext cx="37512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8" type="body"/>
          </p:nvPr>
        </p:nvSpPr>
        <p:spPr>
          <a:xfrm>
            <a:off x="342975" y="3024000"/>
            <a:ext cx="4876200" cy="14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9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97" name="Google Shape;97;p15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5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544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with footer">
  <p:cSld name="CUSTOM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title"/>
          </p:nvPr>
        </p:nvSpPr>
        <p:spPr>
          <a:xfrm>
            <a:off x="342900" y="457200"/>
            <a:ext cx="8458200" cy="15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01" name="Google Shape;101;p16"/>
          <p:cNvSpPr txBox="1"/>
          <p:nvPr>
            <p:ph idx="1" type="subTitle"/>
          </p:nvPr>
        </p:nvSpPr>
        <p:spPr>
          <a:xfrm>
            <a:off x="645275" y="2291984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02" name="Google Shape;102;p16"/>
          <p:cNvSpPr txBox="1"/>
          <p:nvPr>
            <p:ph idx="2" type="body"/>
          </p:nvPr>
        </p:nvSpPr>
        <p:spPr>
          <a:xfrm>
            <a:off x="342975" y="2710450"/>
            <a:ext cx="27174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3" name="Google Shape;103;p16"/>
          <p:cNvSpPr txBox="1"/>
          <p:nvPr>
            <p:ph idx="3" type="subTitle"/>
          </p:nvPr>
        </p:nvSpPr>
        <p:spPr>
          <a:xfrm>
            <a:off x="3515600" y="2291984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4" type="body"/>
          </p:nvPr>
        </p:nvSpPr>
        <p:spPr>
          <a:xfrm>
            <a:off x="3213300" y="2710450"/>
            <a:ext cx="27174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5" name="Google Shape;105;p16"/>
          <p:cNvSpPr txBox="1"/>
          <p:nvPr>
            <p:ph idx="5" type="subTitle"/>
          </p:nvPr>
        </p:nvSpPr>
        <p:spPr>
          <a:xfrm>
            <a:off x="6385925" y="2291984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06" name="Google Shape;106;p16"/>
          <p:cNvSpPr txBox="1"/>
          <p:nvPr>
            <p:ph idx="6" type="body"/>
          </p:nvPr>
        </p:nvSpPr>
        <p:spPr>
          <a:xfrm>
            <a:off x="6083625" y="2710450"/>
            <a:ext cx="27174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7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108" name="Google Shape;108;p16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16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544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10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342900" y="457200"/>
            <a:ext cx="8458200" cy="15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cxnSp>
        <p:nvCxnSpPr>
          <p:cNvPr id="112" name="Google Shape;112;p17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17"/>
          <p:cNvCxnSpPr/>
          <p:nvPr/>
        </p:nvCxnSpPr>
        <p:spPr>
          <a:xfrm>
            <a:off x="342977" y="2038918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" name="Google Shape;114;p17"/>
          <p:cNvSpPr/>
          <p:nvPr/>
        </p:nvSpPr>
        <p:spPr>
          <a:xfrm>
            <a:off x="453727" y="2387675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7"/>
          <p:cNvSpPr txBox="1"/>
          <p:nvPr>
            <p:ph idx="1" type="subTitle"/>
          </p:nvPr>
        </p:nvSpPr>
        <p:spPr>
          <a:xfrm>
            <a:off x="645275" y="2291984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16" name="Google Shape;116;p17"/>
          <p:cNvSpPr txBox="1"/>
          <p:nvPr>
            <p:ph idx="2" type="body"/>
          </p:nvPr>
        </p:nvSpPr>
        <p:spPr>
          <a:xfrm>
            <a:off x="342975" y="2710450"/>
            <a:ext cx="27174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cxnSp>
        <p:nvCxnSpPr>
          <p:cNvPr id="117" name="Google Shape;117;p17"/>
          <p:cNvCxnSpPr/>
          <p:nvPr/>
        </p:nvCxnSpPr>
        <p:spPr>
          <a:xfrm>
            <a:off x="342977" y="45689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" name="Google Shape;118;p17"/>
          <p:cNvSpPr/>
          <p:nvPr/>
        </p:nvSpPr>
        <p:spPr>
          <a:xfrm>
            <a:off x="3324052" y="2387675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7"/>
          <p:cNvSpPr txBox="1"/>
          <p:nvPr>
            <p:ph idx="3" type="subTitle"/>
          </p:nvPr>
        </p:nvSpPr>
        <p:spPr>
          <a:xfrm>
            <a:off x="3515600" y="2291984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idx="4" type="body"/>
          </p:nvPr>
        </p:nvSpPr>
        <p:spPr>
          <a:xfrm>
            <a:off x="3213300" y="2710450"/>
            <a:ext cx="27174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1" name="Google Shape;121;p17"/>
          <p:cNvSpPr/>
          <p:nvPr/>
        </p:nvSpPr>
        <p:spPr>
          <a:xfrm>
            <a:off x="6194377" y="2387675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7"/>
          <p:cNvSpPr txBox="1"/>
          <p:nvPr>
            <p:ph idx="5" type="subTitle"/>
          </p:nvPr>
        </p:nvSpPr>
        <p:spPr>
          <a:xfrm>
            <a:off x="6385925" y="2291984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23" name="Google Shape;123;p17"/>
          <p:cNvSpPr txBox="1"/>
          <p:nvPr>
            <p:ph idx="6" type="body"/>
          </p:nvPr>
        </p:nvSpPr>
        <p:spPr>
          <a:xfrm>
            <a:off x="6083625" y="2710450"/>
            <a:ext cx="27174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4" name="Google Shape;124;p17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17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544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6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>
            <p:ph type="title"/>
          </p:nvPr>
        </p:nvSpPr>
        <p:spPr>
          <a:xfrm>
            <a:off x="342900" y="457200"/>
            <a:ext cx="8458200" cy="15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cxnSp>
        <p:nvCxnSpPr>
          <p:cNvPr id="128" name="Google Shape;128;p18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18"/>
          <p:cNvCxnSpPr/>
          <p:nvPr/>
        </p:nvCxnSpPr>
        <p:spPr>
          <a:xfrm>
            <a:off x="342977" y="2038918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8"/>
          <p:cNvSpPr/>
          <p:nvPr/>
        </p:nvSpPr>
        <p:spPr>
          <a:xfrm>
            <a:off x="453727" y="2387675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8"/>
          <p:cNvSpPr txBox="1"/>
          <p:nvPr>
            <p:ph idx="1" type="subTitle"/>
          </p:nvPr>
        </p:nvSpPr>
        <p:spPr>
          <a:xfrm>
            <a:off x="645275" y="2291984"/>
            <a:ext cx="36213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32" name="Google Shape;132;p18"/>
          <p:cNvSpPr txBox="1"/>
          <p:nvPr>
            <p:ph idx="2" type="body"/>
          </p:nvPr>
        </p:nvSpPr>
        <p:spPr>
          <a:xfrm>
            <a:off x="342975" y="2710450"/>
            <a:ext cx="39237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cxnSp>
        <p:nvCxnSpPr>
          <p:cNvPr id="133" name="Google Shape;133;p18"/>
          <p:cNvCxnSpPr/>
          <p:nvPr/>
        </p:nvCxnSpPr>
        <p:spPr>
          <a:xfrm>
            <a:off x="342977" y="45689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" name="Google Shape;134;p18"/>
          <p:cNvSpPr/>
          <p:nvPr/>
        </p:nvSpPr>
        <p:spPr>
          <a:xfrm>
            <a:off x="4689277" y="2387675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8"/>
          <p:cNvSpPr txBox="1"/>
          <p:nvPr>
            <p:ph idx="3" type="subTitle"/>
          </p:nvPr>
        </p:nvSpPr>
        <p:spPr>
          <a:xfrm>
            <a:off x="4880825" y="2291984"/>
            <a:ext cx="36213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36" name="Google Shape;136;p18"/>
          <p:cNvSpPr txBox="1"/>
          <p:nvPr>
            <p:ph idx="4" type="body"/>
          </p:nvPr>
        </p:nvSpPr>
        <p:spPr>
          <a:xfrm>
            <a:off x="4578525" y="2710450"/>
            <a:ext cx="39237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7" name="Google Shape;137;p18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8" name="Google Shape;138;p18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544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6_1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idx="1" type="body"/>
          </p:nvPr>
        </p:nvSpPr>
        <p:spPr>
          <a:xfrm>
            <a:off x="6696350" y="2710450"/>
            <a:ext cx="18897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1" name="Google Shape;141;p19"/>
          <p:cNvSpPr txBox="1"/>
          <p:nvPr>
            <p:ph type="title"/>
          </p:nvPr>
        </p:nvSpPr>
        <p:spPr>
          <a:xfrm>
            <a:off x="342900" y="457200"/>
            <a:ext cx="8458200" cy="15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cxnSp>
        <p:nvCxnSpPr>
          <p:cNvPr id="142" name="Google Shape;142;p19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19"/>
          <p:cNvCxnSpPr/>
          <p:nvPr/>
        </p:nvCxnSpPr>
        <p:spPr>
          <a:xfrm>
            <a:off x="342977" y="2038918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19"/>
          <p:cNvCxnSpPr/>
          <p:nvPr/>
        </p:nvCxnSpPr>
        <p:spPr>
          <a:xfrm>
            <a:off x="342977" y="45689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19"/>
          <p:cNvSpPr/>
          <p:nvPr/>
        </p:nvSpPr>
        <p:spPr>
          <a:xfrm>
            <a:off x="453727" y="2387675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9"/>
          <p:cNvSpPr txBox="1"/>
          <p:nvPr>
            <p:ph idx="2" type="subTitle"/>
          </p:nvPr>
        </p:nvSpPr>
        <p:spPr>
          <a:xfrm>
            <a:off x="645275" y="2291984"/>
            <a:ext cx="15873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47" name="Google Shape;147;p19"/>
          <p:cNvSpPr txBox="1"/>
          <p:nvPr>
            <p:ph idx="3" type="body"/>
          </p:nvPr>
        </p:nvSpPr>
        <p:spPr>
          <a:xfrm>
            <a:off x="342975" y="2710450"/>
            <a:ext cx="18897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48" name="Google Shape;148;p19"/>
          <p:cNvSpPr/>
          <p:nvPr/>
        </p:nvSpPr>
        <p:spPr>
          <a:xfrm>
            <a:off x="4689277" y="2387675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9"/>
          <p:cNvSpPr txBox="1"/>
          <p:nvPr>
            <p:ph idx="4" type="subTitle"/>
          </p:nvPr>
        </p:nvSpPr>
        <p:spPr>
          <a:xfrm>
            <a:off x="4880825" y="2291984"/>
            <a:ext cx="15873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50" name="Google Shape;150;p19"/>
          <p:cNvSpPr txBox="1"/>
          <p:nvPr>
            <p:ph idx="5" type="body"/>
          </p:nvPr>
        </p:nvSpPr>
        <p:spPr>
          <a:xfrm>
            <a:off x="4578525" y="2710450"/>
            <a:ext cx="18897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51" name="Google Shape;151;p19"/>
          <p:cNvSpPr/>
          <p:nvPr/>
        </p:nvSpPr>
        <p:spPr>
          <a:xfrm>
            <a:off x="2571452" y="2387675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9"/>
          <p:cNvSpPr txBox="1"/>
          <p:nvPr>
            <p:ph idx="6" type="subTitle"/>
          </p:nvPr>
        </p:nvSpPr>
        <p:spPr>
          <a:xfrm>
            <a:off x="2763000" y="2291984"/>
            <a:ext cx="15873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53" name="Google Shape;153;p19"/>
          <p:cNvSpPr txBox="1"/>
          <p:nvPr>
            <p:ph idx="7" type="body"/>
          </p:nvPr>
        </p:nvSpPr>
        <p:spPr>
          <a:xfrm>
            <a:off x="2460700" y="2710450"/>
            <a:ext cx="1889700" cy="17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54" name="Google Shape;154;p19"/>
          <p:cNvSpPr/>
          <p:nvPr/>
        </p:nvSpPr>
        <p:spPr>
          <a:xfrm>
            <a:off x="6807102" y="2387675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9"/>
          <p:cNvSpPr txBox="1"/>
          <p:nvPr>
            <p:ph idx="8" type="subTitle"/>
          </p:nvPr>
        </p:nvSpPr>
        <p:spPr>
          <a:xfrm>
            <a:off x="6998650" y="2291984"/>
            <a:ext cx="15873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56" name="Google Shape;156;p19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19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544">
          <p15:clr>
            <a:srgbClr val="E46962"/>
          </p15:clr>
        </p15:guide>
        <p15:guide id="2" pos="2884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with footer 1">
  <p:cSld name="CUSTOM_3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/>
          <p:nvPr>
            <p:ph idx="1" type="body"/>
          </p:nvPr>
        </p:nvSpPr>
        <p:spPr>
          <a:xfrm>
            <a:off x="6129700" y="1058025"/>
            <a:ext cx="2556900" cy="30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60" name="Google Shape;160;p20"/>
          <p:cNvSpPr txBox="1"/>
          <p:nvPr>
            <p:ph idx="2" type="body"/>
          </p:nvPr>
        </p:nvSpPr>
        <p:spPr>
          <a:xfrm>
            <a:off x="4695000" y="1058025"/>
            <a:ext cx="1378200" cy="30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r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r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r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r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r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r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r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r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61" name="Google Shape;161;p20"/>
          <p:cNvSpPr txBox="1"/>
          <p:nvPr>
            <p:ph type="title"/>
          </p:nvPr>
        </p:nvSpPr>
        <p:spPr>
          <a:xfrm>
            <a:off x="457200" y="1195125"/>
            <a:ext cx="4000500" cy="26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62" name="Google Shape;162;p20"/>
          <p:cNvSpPr txBox="1"/>
          <p:nvPr>
            <p:ph idx="3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163" name="Google Shape;163;p20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" name="Google Shape;164;p20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666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with footer 2">
  <p:cSld name="CUSTOM_3_3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/>
          <p:nvPr>
            <p:ph idx="1" type="body"/>
          </p:nvPr>
        </p:nvSpPr>
        <p:spPr>
          <a:xfrm>
            <a:off x="1891900" y="1058025"/>
            <a:ext cx="2556900" cy="30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67" name="Google Shape;167;p21"/>
          <p:cNvSpPr txBox="1"/>
          <p:nvPr>
            <p:ph idx="2" type="body"/>
          </p:nvPr>
        </p:nvSpPr>
        <p:spPr>
          <a:xfrm>
            <a:off x="457200" y="1058025"/>
            <a:ext cx="1378200" cy="30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r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r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r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r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r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r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r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r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68" name="Google Shape;168;p21"/>
          <p:cNvSpPr txBox="1"/>
          <p:nvPr>
            <p:ph type="title"/>
          </p:nvPr>
        </p:nvSpPr>
        <p:spPr>
          <a:xfrm>
            <a:off x="4686100" y="1195125"/>
            <a:ext cx="4000500" cy="26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69" name="Google Shape;169;p21"/>
          <p:cNvSpPr txBox="1"/>
          <p:nvPr>
            <p:ph idx="3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170" name="Google Shape;170;p21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21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666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CUSTOM_3_2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/>
          <p:nvPr>
            <p:ph idx="1" type="body"/>
          </p:nvPr>
        </p:nvSpPr>
        <p:spPr>
          <a:xfrm>
            <a:off x="6129700" y="1058025"/>
            <a:ext cx="2556900" cy="30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74" name="Google Shape;174;p22"/>
          <p:cNvSpPr txBox="1"/>
          <p:nvPr>
            <p:ph idx="2" type="body"/>
          </p:nvPr>
        </p:nvSpPr>
        <p:spPr>
          <a:xfrm>
            <a:off x="4695000" y="1058025"/>
            <a:ext cx="1378200" cy="30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r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r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r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r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r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r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r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r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cxnSp>
        <p:nvCxnSpPr>
          <p:cNvPr id="175" name="Google Shape;175;p22"/>
          <p:cNvCxnSpPr/>
          <p:nvPr/>
        </p:nvCxnSpPr>
        <p:spPr>
          <a:xfrm rot="10800000">
            <a:off x="4572000" y="466575"/>
            <a:ext cx="0" cy="4107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" name="Google Shape;176;p22"/>
          <p:cNvSpPr txBox="1"/>
          <p:nvPr>
            <p:ph type="title"/>
          </p:nvPr>
        </p:nvSpPr>
        <p:spPr>
          <a:xfrm>
            <a:off x="457200" y="1195125"/>
            <a:ext cx="4000500" cy="26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cxnSp>
        <p:nvCxnSpPr>
          <p:cNvPr id="177" name="Google Shape;177;p22"/>
          <p:cNvCxnSpPr/>
          <p:nvPr/>
        </p:nvCxnSpPr>
        <p:spPr>
          <a:xfrm>
            <a:off x="342977" y="45689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22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2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0" name="Google Shape;180;p22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666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CUSTOM_3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2" name="Google Shape;182;p23"/>
          <p:cNvCxnSpPr/>
          <p:nvPr/>
        </p:nvCxnSpPr>
        <p:spPr>
          <a:xfrm rot="10800000">
            <a:off x="4572000" y="466575"/>
            <a:ext cx="0" cy="4107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3"/>
          <p:cNvSpPr txBox="1"/>
          <p:nvPr>
            <p:ph type="title"/>
          </p:nvPr>
        </p:nvSpPr>
        <p:spPr>
          <a:xfrm>
            <a:off x="457200" y="1195125"/>
            <a:ext cx="4000500" cy="26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cxnSp>
        <p:nvCxnSpPr>
          <p:cNvPr id="184" name="Google Shape;184;p23"/>
          <p:cNvCxnSpPr/>
          <p:nvPr/>
        </p:nvCxnSpPr>
        <p:spPr>
          <a:xfrm>
            <a:off x="342977" y="45689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23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23"/>
          <p:cNvSpPr txBox="1"/>
          <p:nvPr>
            <p:ph idx="1" type="body"/>
          </p:nvPr>
        </p:nvSpPr>
        <p:spPr>
          <a:xfrm>
            <a:off x="4933600" y="1058025"/>
            <a:ext cx="3523200" cy="30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7" name="Google Shape;187;p23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23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3_1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0" name="Google Shape;190;p24"/>
          <p:cNvCxnSpPr/>
          <p:nvPr/>
        </p:nvCxnSpPr>
        <p:spPr>
          <a:xfrm rot="10800000">
            <a:off x="3319175" y="466575"/>
            <a:ext cx="0" cy="4107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24"/>
          <p:cNvSpPr txBox="1"/>
          <p:nvPr>
            <p:ph type="title"/>
          </p:nvPr>
        </p:nvSpPr>
        <p:spPr>
          <a:xfrm>
            <a:off x="457200" y="1195125"/>
            <a:ext cx="2727300" cy="26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cxnSp>
        <p:nvCxnSpPr>
          <p:cNvPr id="192" name="Google Shape;192;p24"/>
          <p:cNvCxnSpPr/>
          <p:nvPr/>
        </p:nvCxnSpPr>
        <p:spPr>
          <a:xfrm>
            <a:off x="342977" y="45689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24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24"/>
          <p:cNvSpPr/>
          <p:nvPr/>
        </p:nvSpPr>
        <p:spPr>
          <a:xfrm>
            <a:off x="3813602" y="1201513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4"/>
          <p:cNvSpPr txBox="1"/>
          <p:nvPr>
            <p:ph idx="1" type="subTitle"/>
          </p:nvPr>
        </p:nvSpPr>
        <p:spPr>
          <a:xfrm>
            <a:off x="4005150" y="1105813"/>
            <a:ext cx="46818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96" name="Google Shape;196;p24"/>
          <p:cNvSpPr/>
          <p:nvPr/>
        </p:nvSpPr>
        <p:spPr>
          <a:xfrm>
            <a:off x="3813602" y="1689638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4"/>
          <p:cNvSpPr txBox="1"/>
          <p:nvPr>
            <p:ph idx="2" type="subTitle"/>
          </p:nvPr>
        </p:nvSpPr>
        <p:spPr>
          <a:xfrm>
            <a:off x="4005150" y="1593938"/>
            <a:ext cx="46818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198" name="Google Shape;198;p24"/>
          <p:cNvSpPr/>
          <p:nvPr/>
        </p:nvSpPr>
        <p:spPr>
          <a:xfrm>
            <a:off x="3813602" y="2177763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4"/>
          <p:cNvSpPr txBox="1"/>
          <p:nvPr>
            <p:ph idx="3" type="subTitle"/>
          </p:nvPr>
        </p:nvSpPr>
        <p:spPr>
          <a:xfrm>
            <a:off x="4005150" y="2082063"/>
            <a:ext cx="46818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200" name="Google Shape;200;p24"/>
          <p:cNvSpPr/>
          <p:nvPr/>
        </p:nvSpPr>
        <p:spPr>
          <a:xfrm>
            <a:off x="3813602" y="2696488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4"/>
          <p:cNvSpPr txBox="1"/>
          <p:nvPr>
            <p:ph idx="4" type="subTitle"/>
          </p:nvPr>
        </p:nvSpPr>
        <p:spPr>
          <a:xfrm>
            <a:off x="4005150" y="2600788"/>
            <a:ext cx="46818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202" name="Google Shape;202;p24"/>
          <p:cNvSpPr/>
          <p:nvPr/>
        </p:nvSpPr>
        <p:spPr>
          <a:xfrm>
            <a:off x="3813602" y="3215213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4"/>
          <p:cNvSpPr txBox="1"/>
          <p:nvPr>
            <p:ph idx="5" type="subTitle"/>
          </p:nvPr>
        </p:nvSpPr>
        <p:spPr>
          <a:xfrm>
            <a:off x="4005150" y="3119513"/>
            <a:ext cx="46818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204" name="Google Shape;204;p24"/>
          <p:cNvSpPr/>
          <p:nvPr/>
        </p:nvSpPr>
        <p:spPr>
          <a:xfrm>
            <a:off x="3813602" y="3733938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4"/>
          <p:cNvSpPr txBox="1"/>
          <p:nvPr>
            <p:ph idx="6" type="subTitle"/>
          </p:nvPr>
        </p:nvSpPr>
        <p:spPr>
          <a:xfrm>
            <a:off x="4005150" y="3638238"/>
            <a:ext cx="46818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206" name="Google Shape;206;p24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24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with footer">
  <p:cSld name="CUSTOM_1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5"/>
          <p:cNvSpPr txBox="1"/>
          <p:nvPr>
            <p:ph type="title"/>
          </p:nvPr>
        </p:nvSpPr>
        <p:spPr>
          <a:xfrm>
            <a:off x="342900" y="457200"/>
            <a:ext cx="3544800" cy="41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10" name="Google Shape;210;p25"/>
          <p:cNvSpPr txBox="1"/>
          <p:nvPr>
            <p:ph idx="1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211" name="Google Shape;211;p25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" name="Google Shape;212;p25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CUSTOM_1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 txBox="1"/>
          <p:nvPr>
            <p:ph type="title"/>
          </p:nvPr>
        </p:nvSpPr>
        <p:spPr>
          <a:xfrm>
            <a:off x="342900" y="457200"/>
            <a:ext cx="3544800" cy="41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15" name="Google Shape;215;p26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26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with footer">
  <p:cSld name="CUSTOM_7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/>
          <p:nvPr>
            <p:ph type="title"/>
          </p:nvPr>
        </p:nvSpPr>
        <p:spPr>
          <a:xfrm>
            <a:off x="342900" y="457200"/>
            <a:ext cx="8458200" cy="8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19" name="Google Shape;219;p27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" name="Google Shape;220;p27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7"/>
          <p:cNvSpPr txBox="1"/>
          <p:nvPr>
            <p:ph idx="1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7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/>
          <p:nvPr>
            <p:ph type="title"/>
          </p:nvPr>
        </p:nvSpPr>
        <p:spPr>
          <a:xfrm>
            <a:off x="342900" y="457200"/>
            <a:ext cx="8458200" cy="8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24" name="Google Shape;224;p28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" name="Google Shape;225;p28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header and footer">
  <p:cSld name="CUSTOM_2_2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 txBox="1"/>
          <p:nvPr>
            <p:ph idx="1" type="subTitle"/>
          </p:nvPr>
        </p:nvSpPr>
        <p:spPr>
          <a:xfrm>
            <a:off x="342900" y="630425"/>
            <a:ext cx="8345700" cy="2592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228" name="Google Shape;228;p29"/>
          <p:cNvSpPr txBox="1"/>
          <p:nvPr>
            <p:ph type="title"/>
          </p:nvPr>
        </p:nvSpPr>
        <p:spPr>
          <a:xfrm>
            <a:off x="342900" y="889625"/>
            <a:ext cx="8345700" cy="36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29" name="Google Shape;229;p29"/>
          <p:cNvSpPr txBox="1"/>
          <p:nvPr>
            <p:ph idx="2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230" name="Google Shape;230;p29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1" name="Google Shape;231;p29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CUSTOM_2_2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/>
          <p:nvPr>
            <p:ph idx="1" type="subTitle"/>
          </p:nvPr>
        </p:nvSpPr>
        <p:spPr>
          <a:xfrm>
            <a:off x="342900" y="630425"/>
            <a:ext cx="8345700" cy="2592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Light"/>
              <a:buNone/>
              <a:defRPr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234" name="Google Shape;234;p30"/>
          <p:cNvSpPr txBox="1"/>
          <p:nvPr>
            <p:ph type="title"/>
          </p:nvPr>
        </p:nvSpPr>
        <p:spPr>
          <a:xfrm>
            <a:off x="342900" y="889625"/>
            <a:ext cx="8345700" cy="36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5" name="Google Shape;235;p30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" name="Google Shape;236;p30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" name="Google Shape;22;p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>
                <a:solidFill>
                  <a:schemeClr val="accent1"/>
                </a:solidFill>
              </a:defRPr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○"/>
              <a:defRPr>
                <a:solidFill>
                  <a:schemeClr val="accent1"/>
                </a:solidFill>
              </a:defRPr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ts val="12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with footer">
  <p:cSld name="CUSTOM_2_1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/>
          <p:nvPr>
            <p:ph type="title"/>
          </p:nvPr>
        </p:nvSpPr>
        <p:spPr>
          <a:xfrm>
            <a:off x="342900" y="457200"/>
            <a:ext cx="8343900" cy="14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9" name="Google Shape;239;p31"/>
          <p:cNvSpPr txBox="1"/>
          <p:nvPr>
            <p:ph idx="1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240" name="Google Shape;240;p31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1" name="Google Shape;241;p31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CUSTOM_2_1_2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 txBox="1"/>
          <p:nvPr>
            <p:ph type="title"/>
          </p:nvPr>
        </p:nvSpPr>
        <p:spPr>
          <a:xfrm>
            <a:off x="342900" y="457200"/>
            <a:ext cx="8343900" cy="14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cxnSp>
        <p:nvCxnSpPr>
          <p:cNvPr id="244" name="Google Shape;244;p32"/>
          <p:cNvCxnSpPr/>
          <p:nvPr/>
        </p:nvCxnSpPr>
        <p:spPr>
          <a:xfrm>
            <a:off x="342977" y="45689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32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6" name="Google Shape;246;p32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7" name="Google Shape;247;p32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2_1_2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33"/>
          <p:cNvCxnSpPr/>
          <p:nvPr/>
        </p:nvCxnSpPr>
        <p:spPr>
          <a:xfrm>
            <a:off x="342977" y="45689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33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Google Shape;251;p33"/>
          <p:cNvSpPr/>
          <p:nvPr>
            <p:ph idx="2" type="pic"/>
          </p:nvPr>
        </p:nvSpPr>
        <p:spPr>
          <a:xfrm>
            <a:off x="457200" y="588788"/>
            <a:ext cx="8229600" cy="3835800"/>
          </a:xfrm>
          <a:prstGeom prst="rect">
            <a:avLst/>
          </a:prstGeom>
          <a:noFill/>
          <a:ln>
            <a:noFill/>
          </a:ln>
        </p:spPr>
      </p:sp>
      <p:sp>
        <p:nvSpPr>
          <p:cNvPr id="252" name="Google Shape;252;p33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" name="Google Shape;253;p33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2_1_2_1_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/>
          <p:nvPr/>
        </p:nvSpPr>
        <p:spPr>
          <a:xfrm>
            <a:off x="342900" y="1834500"/>
            <a:ext cx="2778300" cy="2734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256" name="Google Shape;256;p34"/>
          <p:cNvSpPr/>
          <p:nvPr/>
        </p:nvSpPr>
        <p:spPr>
          <a:xfrm>
            <a:off x="2045193" y="1513259"/>
            <a:ext cx="2393400" cy="258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257" name="Google Shape;257;p34"/>
          <p:cNvSpPr/>
          <p:nvPr/>
        </p:nvSpPr>
        <p:spPr>
          <a:xfrm>
            <a:off x="4171372" y="1976202"/>
            <a:ext cx="2393400" cy="2592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258" name="Google Shape;258;p34"/>
          <p:cNvSpPr txBox="1"/>
          <p:nvPr>
            <p:ph type="title"/>
          </p:nvPr>
        </p:nvSpPr>
        <p:spPr>
          <a:xfrm>
            <a:off x="342900" y="457200"/>
            <a:ext cx="8458200" cy="7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59" name="Google Shape;259;p34"/>
          <p:cNvSpPr/>
          <p:nvPr/>
        </p:nvSpPr>
        <p:spPr>
          <a:xfrm>
            <a:off x="4712400" y="1513255"/>
            <a:ext cx="4092900" cy="170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260" name="Google Shape;260;p34"/>
          <p:cNvSpPr/>
          <p:nvPr>
            <p:ph idx="2" type="pic"/>
          </p:nvPr>
        </p:nvSpPr>
        <p:spPr>
          <a:xfrm>
            <a:off x="457200" y="1245883"/>
            <a:ext cx="1490700" cy="9573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34"/>
          <p:cNvSpPr/>
          <p:nvPr>
            <p:ph idx="3" type="pic"/>
          </p:nvPr>
        </p:nvSpPr>
        <p:spPr>
          <a:xfrm>
            <a:off x="457200" y="2354103"/>
            <a:ext cx="1934700" cy="2044200"/>
          </a:xfrm>
          <a:prstGeom prst="rect">
            <a:avLst/>
          </a:prstGeom>
          <a:noFill/>
          <a:ln>
            <a:noFill/>
          </a:ln>
        </p:spPr>
      </p:sp>
      <p:sp>
        <p:nvSpPr>
          <p:cNvPr id="262" name="Google Shape;262;p34"/>
          <p:cNvSpPr/>
          <p:nvPr>
            <p:ph idx="4" type="pic"/>
          </p:nvPr>
        </p:nvSpPr>
        <p:spPr>
          <a:xfrm>
            <a:off x="2526950" y="1640193"/>
            <a:ext cx="1785300" cy="18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63" name="Google Shape;263;p34"/>
          <p:cNvSpPr/>
          <p:nvPr>
            <p:ph idx="5" type="pic"/>
          </p:nvPr>
        </p:nvSpPr>
        <p:spPr>
          <a:xfrm>
            <a:off x="3284627" y="3602162"/>
            <a:ext cx="1299000" cy="1084200"/>
          </a:xfrm>
          <a:prstGeom prst="rect">
            <a:avLst/>
          </a:prstGeom>
          <a:noFill/>
          <a:ln>
            <a:noFill/>
          </a:ln>
        </p:spPr>
      </p:sp>
      <p:sp>
        <p:nvSpPr>
          <p:cNvPr id="264" name="Google Shape;264;p34"/>
          <p:cNvSpPr/>
          <p:nvPr>
            <p:ph idx="6" type="pic"/>
          </p:nvPr>
        </p:nvSpPr>
        <p:spPr>
          <a:xfrm>
            <a:off x="4583875" y="1245829"/>
            <a:ext cx="1716600" cy="2356200"/>
          </a:xfrm>
          <a:prstGeom prst="rect">
            <a:avLst/>
          </a:prstGeom>
          <a:noFill/>
          <a:ln>
            <a:noFill/>
          </a:ln>
        </p:spPr>
      </p:sp>
      <p:sp>
        <p:nvSpPr>
          <p:cNvPr id="265" name="Google Shape;265;p34"/>
          <p:cNvSpPr/>
          <p:nvPr>
            <p:ph idx="7" type="pic"/>
          </p:nvPr>
        </p:nvSpPr>
        <p:spPr>
          <a:xfrm>
            <a:off x="4718575" y="3753392"/>
            <a:ext cx="1299000" cy="644400"/>
          </a:xfrm>
          <a:prstGeom prst="rect">
            <a:avLst/>
          </a:prstGeom>
          <a:noFill/>
          <a:ln>
            <a:noFill/>
          </a:ln>
        </p:spPr>
      </p:sp>
      <p:sp>
        <p:nvSpPr>
          <p:cNvPr id="266" name="Google Shape;266;p34"/>
          <p:cNvSpPr/>
          <p:nvPr>
            <p:ph idx="8" type="pic"/>
          </p:nvPr>
        </p:nvSpPr>
        <p:spPr>
          <a:xfrm>
            <a:off x="6445550" y="2341822"/>
            <a:ext cx="2241300" cy="2344200"/>
          </a:xfrm>
          <a:prstGeom prst="rect">
            <a:avLst/>
          </a:prstGeom>
          <a:noFill/>
          <a:ln>
            <a:noFill/>
          </a:ln>
        </p:spPr>
      </p:sp>
      <p:sp>
        <p:nvSpPr>
          <p:cNvPr id="267" name="Google Shape;267;p34"/>
          <p:cNvSpPr/>
          <p:nvPr>
            <p:ph idx="9" type="pic"/>
          </p:nvPr>
        </p:nvSpPr>
        <p:spPr>
          <a:xfrm>
            <a:off x="7387850" y="1231200"/>
            <a:ext cx="1299000" cy="957300"/>
          </a:xfrm>
          <a:prstGeom prst="rect">
            <a:avLst/>
          </a:prstGeom>
          <a:noFill/>
          <a:ln>
            <a:noFill/>
          </a:ln>
        </p:spPr>
      </p:sp>
      <p:sp>
        <p:nvSpPr>
          <p:cNvPr id="268" name="Google Shape;268;p34"/>
          <p:cNvSpPr/>
          <p:nvPr>
            <p:ph idx="13" type="pic"/>
          </p:nvPr>
        </p:nvSpPr>
        <p:spPr>
          <a:xfrm>
            <a:off x="6445750" y="1632987"/>
            <a:ext cx="805500" cy="555900"/>
          </a:xfrm>
          <a:prstGeom prst="rect">
            <a:avLst/>
          </a:prstGeom>
          <a:noFill/>
          <a:ln>
            <a:noFill/>
          </a:ln>
        </p:spPr>
      </p:sp>
      <p:sp>
        <p:nvSpPr>
          <p:cNvPr id="269" name="Google Shape;269;p34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34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952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 text and two images">
  <p:cSld name="CUSTOM_2_1_1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5"/>
          <p:cNvSpPr txBox="1"/>
          <p:nvPr>
            <p:ph idx="1" type="body"/>
          </p:nvPr>
        </p:nvSpPr>
        <p:spPr>
          <a:xfrm>
            <a:off x="5969400" y="771725"/>
            <a:ext cx="21339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50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50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50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50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50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50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50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500"/>
              </a:spcBef>
              <a:spcAft>
                <a:spcPts val="50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73" name="Google Shape;273;p35"/>
          <p:cNvSpPr/>
          <p:nvPr>
            <p:ph idx="2" type="pic"/>
          </p:nvPr>
        </p:nvSpPr>
        <p:spPr>
          <a:xfrm>
            <a:off x="457200" y="1625175"/>
            <a:ext cx="5345400" cy="2799300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35"/>
          <p:cNvSpPr/>
          <p:nvPr>
            <p:ph idx="3" type="pic"/>
          </p:nvPr>
        </p:nvSpPr>
        <p:spPr>
          <a:xfrm>
            <a:off x="5943600" y="1635225"/>
            <a:ext cx="2743200" cy="2799300"/>
          </a:xfrm>
          <a:prstGeom prst="rect">
            <a:avLst/>
          </a:prstGeom>
          <a:noFill/>
          <a:ln>
            <a:noFill/>
          </a:ln>
        </p:spPr>
      </p:sp>
      <p:sp>
        <p:nvSpPr>
          <p:cNvPr id="275" name="Google Shape;275;p35"/>
          <p:cNvSpPr txBox="1"/>
          <p:nvPr>
            <p:ph idx="4" type="subTitle"/>
          </p:nvPr>
        </p:nvSpPr>
        <p:spPr>
          <a:xfrm>
            <a:off x="645275" y="479984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276" name="Google Shape;276;p35"/>
          <p:cNvSpPr txBox="1"/>
          <p:nvPr>
            <p:ph idx="5" type="subTitle"/>
          </p:nvPr>
        </p:nvSpPr>
        <p:spPr>
          <a:xfrm>
            <a:off x="3515675" y="479984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277" name="Google Shape;277;p35"/>
          <p:cNvSpPr txBox="1"/>
          <p:nvPr>
            <p:ph idx="6" type="subTitle"/>
          </p:nvPr>
        </p:nvSpPr>
        <p:spPr>
          <a:xfrm>
            <a:off x="6386075" y="479984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278" name="Google Shape;278;p35"/>
          <p:cNvSpPr txBox="1"/>
          <p:nvPr>
            <p:ph idx="7" type="body"/>
          </p:nvPr>
        </p:nvSpPr>
        <p:spPr>
          <a:xfrm>
            <a:off x="3156150" y="771725"/>
            <a:ext cx="21339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50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50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50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50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50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50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50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500"/>
              </a:spcBef>
              <a:spcAft>
                <a:spcPts val="50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79" name="Google Shape;279;p35"/>
          <p:cNvSpPr txBox="1"/>
          <p:nvPr>
            <p:ph idx="8" type="body"/>
          </p:nvPr>
        </p:nvSpPr>
        <p:spPr>
          <a:xfrm>
            <a:off x="342975" y="771725"/>
            <a:ext cx="21339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50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50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50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50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50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50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50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500"/>
              </a:spcBef>
              <a:spcAft>
                <a:spcPts val="50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80" name="Google Shape;280;p35"/>
          <p:cNvSpPr txBox="1"/>
          <p:nvPr>
            <p:ph idx="9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281" name="Google Shape;281;p35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2" name="Google Shape;282;p35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2_1_1_1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6"/>
          <p:cNvSpPr txBox="1"/>
          <p:nvPr>
            <p:ph idx="1" type="body"/>
          </p:nvPr>
        </p:nvSpPr>
        <p:spPr>
          <a:xfrm>
            <a:off x="6083625" y="3343625"/>
            <a:ext cx="2717400" cy="10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5" name="Google Shape;285;p36"/>
          <p:cNvSpPr txBox="1"/>
          <p:nvPr>
            <p:ph type="title"/>
          </p:nvPr>
        </p:nvSpPr>
        <p:spPr>
          <a:xfrm>
            <a:off x="342900" y="452925"/>
            <a:ext cx="84582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cxnSp>
        <p:nvCxnSpPr>
          <p:cNvPr id="286" name="Google Shape;286;p36"/>
          <p:cNvCxnSpPr/>
          <p:nvPr/>
        </p:nvCxnSpPr>
        <p:spPr>
          <a:xfrm>
            <a:off x="342977" y="45689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36"/>
          <p:cNvCxnSpPr/>
          <p:nvPr/>
        </p:nvCxnSpPr>
        <p:spPr>
          <a:xfrm>
            <a:off x="342977" y="1266068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8" name="Google Shape;288;p36"/>
          <p:cNvSpPr/>
          <p:nvPr/>
        </p:nvSpPr>
        <p:spPr>
          <a:xfrm>
            <a:off x="453727" y="3020850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6"/>
          <p:cNvSpPr txBox="1"/>
          <p:nvPr>
            <p:ph idx="2" type="subTitle"/>
          </p:nvPr>
        </p:nvSpPr>
        <p:spPr>
          <a:xfrm>
            <a:off x="645275" y="2925159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290" name="Google Shape;290;p36"/>
          <p:cNvSpPr txBox="1"/>
          <p:nvPr>
            <p:ph idx="3" type="body"/>
          </p:nvPr>
        </p:nvSpPr>
        <p:spPr>
          <a:xfrm>
            <a:off x="342975" y="3343625"/>
            <a:ext cx="2717400" cy="10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1" name="Google Shape;291;p36"/>
          <p:cNvSpPr/>
          <p:nvPr/>
        </p:nvSpPr>
        <p:spPr>
          <a:xfrm>
            <a:off x="3324052" y="3020850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6"/>
          <p:cNvSpPr txBox="1"/>
          <p:nvPr>
            <p:ph idx="4" type="subTitle"/>
          </p:nvPr>
        </p:nvSpPr>
        <p:spPr>
          <a:xfrm>
            <a:off x="3515600" y="2925159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293" name="Google Shape;293;p36"/>
          <p:cNvSpPr txBox="1"/>
          <p:nvPr>
            <p:ph idx="5" type="body"/>
          </p:nvPr>
        </p:nvSpPr>
        <p:spPr>
          <a:xfrm>
            <a:off x="3213300" y="3343625"/>
            <a:ext cx="2717400" cy="10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94" name="Google Shape;294;p36"/>
          <p:cNvSpPr/>
          <p:nvPr/>
        </p:nvSpPr>
        <p:spPr>
          <a:xfrm>
            <a:off x="6194377" y="3020850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6"/>
          <p:cNvSpPr txBox="1"/>
          <p:nvPr>
            <p:ph idx="6" type="subTitle"/>
          </p:nvPr>
        </p:nvSpPr>
        <p:spPr>
          <a:xfrm>
            <a:off x="6385925" y="2925159"/>
            <a:ext cx="24150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296" name="Google Shape;296;p36"/>
          <p:cNvSpPr/>
          <p:nvPr>
            <p:ph idx="7" type="pic"/>
          </p:nvPr>
        </p:nvSpPr>
        <p:spPr>
          <a:xfrm>
            <a:off x="6194375" y="1494125"/>
            <a:ext cx="2492400" cy="1300800"/>
          </a:xfrm>
          <a:prstGeom prst="rect">
            <a:avLst/>
          </a:prstGeom>
          <a:noFill/>
          <a:ln>
            <a:noFill/>
          </a:ln>
        </p:spPr>
      </p:sp>
      <p:sp>
        <p:nvSpPr>
          <p:cNvPr id="297" name="Google Shape;297;p36"/>
          <p:cNvSpPr/>
          <p:nvPr>
            <p:ph idx="8" type="pic"/>
          </p:nvPr>
        </p:nvSpPr>
        <p:spPr>
          <a:xfrm>
            <a:off x="455475" y="1494125"/>
            <a:ext cx="2492400" cy="1300800"/>
          </a:xfrm>
          <a:prstGeom prst="rect">
            <a:avLst/>
          </a:prstGeom>
          <a:noFill/>
          <a:ln>
            <a:noFill/>
          </a:ln>
        </p:spPr>
      </p:sp>
      <p:sp>
        <p:nvSpPr>
          <p:cNvPr id="298" name="Google Shape;298;p36"/>
          <p:cNvSpPr/>
          <p:nvPr>
            <p:ph idx="9" type="pic"/>
          </p:nvPr>
        </p:nvSpPr>
        <p:spPr>
          <a:xfrm>
            <a:off x="3324925" y="1494125"/>
            <a:ext cx="2492400" cy="1300800"/>
          </a:xfrm>
          <a:prstGeom prst="rect">
            <a:avLst/>
          </a:prstGeom>
          <a:noFill/>
          <a:ln>
            <a:noFill/>
          </a:ln>
        </p:spPr>
      </p:sp>
      <p:sp>
        <p:nvSpPr>
          <p:cNvPr id="299" name="Google Shape;299;p36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0" name="Google Shape;300;p36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2_1_1_1_1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7"/>
          <p:cNvSpPr txBox="1"/>
          <p:nvPr>
            <p:ph type="title"/>
          </p:nvPr>
        </p:nvSpPr>
        <p:spPr>
          <a:xfrm>
            <a:off x="342900" y="452925"/>
            <a:ext cx="84582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cxnSp>
        <p:nvCxnSpPr>
          <p:cNvPr id="303" name="Google Shape;303;p37"/>
          <p:cNvCxnSpPr/>
          <p:nvPr/>
        </p:nvCxnSpPr>
        <p:spPr>
          <a:xfrm>
            <a:off x="342977" y="45689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" name="Google Shape;304;p37"/>
          <p:cNvCxnSpPr/>
          <p:nvPr/>
        </p:nvCxnSpPr>
        <p:spPr>
          <a:xfrm>
            <a:off x="342977" y="1266068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5" name="Google Shape;305;p37"/>
          <p:cNvSpPr/>
          <p:nvPr>
            <p:ph idx="2" type="pic"/>
          </p:nvPr>
        </p:nvSpPr>
        <p:spPr>
          <a:xfrm>
            <a:off x="455475" y="1494125"/>
            <a:ext cx="3621300" cy="130080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37"/>
          <p:cNvSpPr/>
          <p:nvPr/>
        </p:nvSpPr>
        <p:spPr>
          <a:xfrm>
            <a:off x="453727" y="3020850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7"/>
          <p:cNvSpPr txBox="1"/>
          <p:nvPr>
            <p:ph idx="1" type="subTitle"/>
          </p:nvPr>
        </p:nvSpPr>
        <p:spPr>
          <a:xfrm>
            <a:off x="645275" y="2925159"/>
            <a:ext cx="36213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308" name="Google Shape;308;p37"/>
          <p:cNvSpPr txBox="1"/>
          <p:nvPr>
            <p:ph idx="3" type="body"/>
          </p:nvPr>
        </p:nvSpPr>
        <p:spPr>
          <a:xfrm>
            <a:off x="342975" y="3343625"/>
            <a:ext cx="3923700" cy="10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9" name="Google Shape;309;p37"/>
          <p:cNvSpPr/>
          <p:nvPr/>
        </p:nvSpPr>
        <p:spPr>
          <a:xfrm>
            <a:off x="4689277" y="3020850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7"/>
          <p:cNvSpPr txBox="1"/>
          <p:nvPr>
            <p:ph idx="4" type="subTitle"/>
          </p:nvPr>
        </p:nvSpPr>
        <p:spPr>
          <a:xfrm>
            <a:off x="5261825" y="2925159"/>
            <a:ext cx="36213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311" name="Google Shape;311;p37"/>
          <p:cNvSpPr txBox="1"/>
          <p:nvPr>
            <p:ph idx="5" type="body"/>
          </p:nvPr>
        </p:nvSpPr>
        <p:spPr>
          <a:xfrm>
            <a:off x="4959525" y="3343625"/>
            <a:ext cx="3923700" cy="10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2" name="Google Shape;312;p37"/>
          <p:cNvSpPr/>
          <p:nvPr>
            <p:ph idx="6" type="pic"/>
          </p:nvPr>
        </p:nvSpPr>
        <p:spPr>
          <a:xfrm>
            <a:off x="5070275" y="1494125"/>
            <a:ext cx="3621300" cy="130080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37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4" name="Google Shape;314;p37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 text">
  <p:cSld name="CUSTOM_4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8"/>
          <p:cNvSpPr txBox="1"/>
          <p:nvPr>
            <p:ph idx="1" type="subTitle"/>
          </p:nvPr>
        </p:nvSpPr>
        <p:spPr>
          <a:xfrm>
            <a:off x="342925" y="457200"/>
            <a:ext cx="4068000" cy="27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317" name="Google Shape;317;p38"/>
          <p:cNvSpPr txBox="1"/>
          <p:nvPr>
            <p:ph idx="2" type="subTitle"/>
          </p:nvPr>
        </p:nvSpPr>
        <p:spPr>
          <a:xfrm>
            <a:off x="4724500" y="457200"/>
            <a:ext cx="2506500" cy="27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318" name="Google Shape;318;p38"/>
          <p:cNvSpPr txBox="1"/>
          <p:nvPr>
            <p:ph idx="3" type="subTitle"/>
          </p:nvPr>
        </p:nvSpPr>
        <p:spPr>
          <a:xfrm>
            <a:off x="7494500" y="457200"/>
            <a:ext cx="1192500" cy="27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319" name="Google Shape;319;p38"/>
          <p:cNvSpPr txBox="1"/>
          <p:nvPr>
            <p:ph idx="4" type="body"/>
          </p:nvPr>
        </p:nvSpPr>
        <p:spPr>
          <a:xfrm>
            <a:off x="342925" y="3553200"/>
            <a:ext cx="4068000" cy="10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20" name="Google Shape;320;p38"/>
          <p:cNvSpPr txBox="1"/>
          <p:nvPr>
            <p:ph idx="5" type="body"/>
          </p:nvPr>
        </p:nvSpPr>
        <p:spPr>
          <a:xfrm>
            <a:off x="4724500" y="3553200"/>
            <a:ext cx="2506500" cy="10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21" name="Google Shape;321;p38"/>
          <p:cNvSpPr txBox="1"/>
          <p:nvPr>
            <p:ph idx="6" type="body"/>
          </p:nvPr>
        </p:nvSpPr>
        <p:spPr>
          <a:xfrm>
            <a:off x="7494400" y="3553200"/>
            <a:ext cx="1192500" cy="101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322" name="Google Shape;322;p38"/>
          <p:cNvSpPr txBox="1"/>
          <p:nvPr>
            <p:ph idx="7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323" name="Google Shape;323;p38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4" name="Google Shape;324;p38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lage elements">
  <p:cSld name="CUSTOM_5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9"/>
          <p:cNvSpPr txBox="1"/>
          <p:nvPr>
            <p:ph type="title"/>
          </p:nvPr>
        </p:nvSpPr>
        <p:spPr>
          <a:xfrm>
            <a:off x="342900" y="452925"/>
            <a:ext cx="8354400" cy="15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7" name="Google Shape;327;p39"/>
          <p:cNvSpPr txBox="1"/>
          <p:nvPr>
            <p:ph idx="1" type="subTitle"/>
          </p:nvPr>
        </p:nvSpPr>
        <p:spPr>
          <a:xfrm>
            <a:off x="342900" y="3868525"/>
            <a:ext cx="1953300" cy="2592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Sans Medium"/>
              <a:buNone/>
              <a:defRPr sz="8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8" name="Google Shape;328;p39"/>
          <p:cNvSpPr txBox="1"/>
          <p:nvPr>
            <p:ph idx="2" type="subTitle"/>
          </p:nvPr>
        </p:nvSpPr>
        <p:spPr>
          <a:xfrm>
            <a:off x="2473100" y="3868525"/>
            <a:ext cx="1953300" cy="2592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Sans Medium"/>
              <a:buNone/>
              <a:defRPr sz="8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29" name="Google Shape;329;p39"/>
          <p:cNvSpPr txBox="1"/>
          <p:nvPr>
            <p:ph idx="3" type="subTitle"/>
          </p:nvPr>
        </p:nvSpPr>
        <p:spPr>
          <a:xfrm>
            <a:off x="4603300" y="3868525"/>
            <a:ext cx="1953300" cy="2592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Sans Medium"/>
              <a:buNone/>
              <a:defRPr sz="8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30" name="Google Shape;330;p39"/>
          <p:cNvSpPr txBox="1"/>
          <p:nvPr>
            <p:ph idx="4" type="subTitle"/>
          </p:nvPr>
        </p:nvSpPr>
        <p:spPr>
          <a:xfrm>
            <a:off x="6733500" y="3868525"/>
            <a:ext cx="1953300" cy="259200"/>
          </a:xfrm>
          <a:prstGeom prst="rect">
            <a:avLst/>
          </a:prstGeom>
        </p:spPr>
        <p:txBody>
          <a:bodyPr anchorCtr="0" anchor="t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Sans Medium"/>
              <a:buNone/>
              <a:defRPr sz="8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Sans Medium"/>
              <a:buNone/>
              <a:defRPr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31" name="Google Shape;331;p39"/>
          <p:cNvSpPr txBox="1"/>
          <p:nvPr>
            <p:ph idx="5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332" name="Google Shape;332;p39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39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USTOM_9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0"/>
          <p:cNvSpPr txBox="1"/>
          <p:nvPr>
            <p:ph idx="1" type="body"/>
          </p:nvPr>
        </p:nvSpPr>
        <p:spPr>
          <a:xfrm>
            <a:off x="457200" y="3899675"/>
            <a:ext cx="5192400" cy="66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6" name="Google Shape;336;p40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7" name="Google Shape;337;p40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42900" y="452925"/>
            <a:ext cx="3544800" cy="41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6" name="Google Shape;26;p5"/>
          <p:cNvSpPr/>
          <p:nvPr/>
        </p:nvSpPr>
        <p:spPr>
          <a:xfrm>
            <a:off x="4797600" y="685800"/>
            <a:ext cx="3432000" cy="343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27" name="Google Shape;27;p5"/>
          <p:cNvSpPr/>
          <p:nvPr>
            <p:ph idx="2" type="pic"/>
          </p:nvPr>
        </p:nvSpPr>
        <p:spPr>
          <a:xfrm>
            <a:off x="4582800" y="1099500"/>
            <a:ext cx="3233100" cy="3233100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" name="Google Shape;29;p5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80">
          <p15:clr>
            <a:srgbClr val="E46962"/>
          </p15:clr>
        </p15:guide>
        <p15:guide id="2" orient="horz" pos="432">
          <p15:clr>
            <a:srgbClr val="E46962"/>
          </p15:clr>
        </p15:guide>
        <p15:guide id="3" orient="horz" pos="2736">
          <p15:clr>
            <a:srgbClr val="E46962"/>
          </p15:clr>
        </p15:guide>
        <p15:guide id="4" pos="5184">
          <p15:clr>
            <a:srgbClr val="E46962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 image and title grid">
  <p:cSld name="CUSTOM_2_3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2"/>
          <p:cNvSpPr txBox="1"/>
          <p:nvPr>
            <p:ph idx="12" type="sldNum"/>
          </p:nvPr>
        </p:nvSpPr>
        <p:spPr>
          <a:xfrm>
            <a:off x="8171425" y="4663225"/>
            <a:ext cx="825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1" name="Google Shape;341;p42"/>
          <p:cNvSpPr/>
          <p:nvPr/>
        </p:nvSpPr>
        <p:spPr>
          <a:xfrm>
            <a:off x="0" y="1714500"/>
            <a:ext cx="2286000" cy="171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ama ExtraLight"/>
              <a:ea typeface="Georama ExtraLight"/>
              <a:cs typeface="Georama ExtraLight"/>
              <a:sym typeface="Georama ExtraLight"/>
            </a:endParaRPr>
          </a:p>
        </p:txBody>
      </p:sp>
      <p:sp>
        <p:nvSpPr>
          <p:cNvPr id="342" name="Google Shape;342;p42"/>
          <p:cNvSpPr/>
          <p:nvPr/>
        </p:nvSpPr>
        <p:spPr>
          <a:xfrm>
            <a:off x="2286038" y="0"/>
            <a:ext cx="2286000" cy="171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ama ExtraLight"/>
              <a:ea typeface="Georama ExtraLight"/>
              <a:cs typeface="Georama ExtraLight"/>
              <a:sym typeface="Georama ExtraLight"/>
            </a:endParaRPr>
          </a:p>
        </p:txBody>
      </p:sp>
      <p:sp>
        <p:nvSpPr>
          <p:cNvPr id="343" name="Google Shape;343;p42"/>
          <p:cNvSpPr/>
          <p:nvPr/>
        </p:nvSpPr>
        <p:spPr>
          <a:xfrm>
            <a:off x="2286038" y="3429000"/>
            <a:ext cx="2286000" cy="171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ama ExtraLight"/>
              <a:ea typeface="Georama ExtraLight"/>
              <a:cs typeface="Georama ExtraLight"/>
              <a:sym typeface="Georama ExtraLight"/>
            </a:endParaRPr>
          </a:p>
        </p:txBody>
      </p:sp>
      <p:sp>
        <p:nvSpPr>
          <p:cNvPr id="344" name="Google Shape;344;p42"/>
          <p:cNvSpPr/>
          <p:nvPr/>
        </p:nvSpPr>
        <p:spPr>
          <a:xfrm>
            <a:off x="4572075" y="1714500"/>
            <a:ext cx="2286000" cy="1714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ama ExtraLight"/>
              <a:ea typeface="Georama ExtraLight"/>
              <a:cs typeface="Georama ExtraLight"/>
              <a:sym typeface="Georama ExtraLight"/>
            </a:endParaRPr>
          </a:p>
        </p:txBody>
      </p:sp>
      <p:sp>
        <p:nvSpPr>
          <p:cNvPr id="345" name="Google Shape;345;p42"/>
          <p:cNvSpPr/>
          <p:nvPr/>
        </p:nvSpPr>
        <p:spPr>
          <a:xfrm>
            <a:off x="6858113" y="0"/>
            <a:ext cx="2286000" cy="171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ama ExtraLight"/>
              <a:ea typeface="Georama ExtraLight"/>
              <a:cs typeface="Georama ExtraLight"/>
              <a:sym typeface="Georama ExtraLight"/>
            </a:endParaRPr>
          </a:p>
        </p:txBody>
      </p:sp>
      <p:sp>
        <p:nvSpPr>
          <p:cNvPr id="346" name="Google Shape;346;p42"/>
          <p:cNvSpPr/>
          <p:nvPr/>
        </p:nvSpPr>
        <p:spPr>
          <a:xfrm>
            <a:off x="6858113" y="3429000"/>
            <a:ext cx="2286000" cy="1714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ama ExtraLight"/>
              <a:ea typeface="Georama ExtraLight"/>
              <a:cs typeface="Georama ExtraLight"/>
              <a:sym typeface="Georama ExtraLight"/>
            </a:endParaRPr>
          </a:p>
        </p:txBody>
      </p:sp>
      <p:sp>
        <p:nvSpPr>
          <p:cNvPr id="347" name="Google Shape;347;p42"/>
          <p:cNvSpPr/>
          <p:nvPr>
            <p:ph idx="2" type="pic"/>
          </p:nvPr>
        </p:nvSpPr>
        <p:spPr>
          <a:xfrm>
            <a:off x="25" y="0"/>
            <a:ext cx="2286000" cy="1714500"/>
          </a:xfrm>
          <a:prstGeom prst="rect">
            <a:avLst/>
          </a:prstGeom>
          <a:noFill/>
          <a:ln>
            <a:noFill/>
          </a:ln>
        </p:spPr>
      </p:sp>
      <p:sp>
        <p:nvSpPr>
          <p:cNvPr id="348" name="Google Shape;348;p42"/>
          <p:cNvSpPr/>
          <p:nvPr>
            <p:ph idx="3" type="pic"/>
          </p:nvPr>
        </p:nvSpPr>
        <p:spPr>
          <a:xfrm>
            <a:off x="4572075" y="0"/>
            <a:ext cx="2286000" cy="171450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42"/>
          <p:cNvSpPr/>
          <p:nvPr>
            <p:ph idx="4" type="pic"/>
          </p:nvPr>
        </p:nvSpPr>
        <p:spPr>
          <a:xfrm>
            <a:off x="25" y="3429000"/>
            <a:ext cx="2286000" cy="171450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42"/>
          <p:cNvSpPr/>
          <p:nvPr>
            <p:ph idx="5" type="pic"/>
          </p:nvPr>
        </p:nvSpPr>
        <p:spPr>
          <a:xfrm>
            <a:off x="4572075" y="3429000"/>
            <a:ext cx="2286000" cy="171450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42"/>
          <p:cNvSpPr/>
          <p:nvPr>
            <p:ph idx="6" type="pic"/>
          </p:nvPr>
        </p:nvSpPr>
        <p:spPr>
          <a:xfrm>
            <a:off x="2286050" y="1714500"/>
            <a:ext cx="2286000" cy="171450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42"/>
          <p:cNvSpPr/>
          <p:nvPr>
            <p:ph idx="7" type="pic"/>
          </p:nvPr>
        </p:nvSpPr>
        <p:spPr>
          <a:xfrm>
            <a:off x="6858100" y="1714500"/>
            <a:ext cx="2286000" cy="1714500"/>
          </a:xfrm>
          <a:prstGeom prst="rect">
            <a:avLst/>
          </a:prstGeom>
          <a:noFill/>
          <a:ln>
            <a:noFill/>
          </a:ln>
        </p:spPr>
      </p:sp>
      <p:sp>
        <p:nvSpPr>
          <p:cNvPr id="353" name="Google Shape;353;p42"/>
          <p:cNvSpPr txBox="1"/>
          <p:nvPr>
            <p:ph idx="1" type="subTitle"/>
          </p:nvPr>
        </p:nvSpPr>
        <p:spPr>
          <a:xfrm>
            <a:off x="207025" y="1930950"/>
            <a:ext cx="1872000" cy="12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2pPr>
            <a:lvl3pPr lvl="2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8pPr>
            <a:lvl9pPr lvl="8" algn="ctr">
              <a:spcBef>
                <a:spcPts val="400"/>
              </a:spcBef>
              <a:spcAft>
                <a:spcPts val="400"/>
              </a:spcAft>
              <a:buSzPts val="1000"/>
              <a:buNone/>
              <a:defRPr/>
            </a:lvl9pPr>
          </a:lstStyle>
          <a:p/>
        </p:txBody>
      </p:sp>
      <p:sp>
        <p:nvSpPr>
          <p:cNvPr id="354" name="Google Shape;354;p42"/>
          <p:cNvSpPr txBox="1"/>
          <p:nvPr>
            <p:ph idx="8" type="subTitle"/>
          </p:nvPr>
        </p:nvSpPr>
        <p:spPr>
          <a:xfrm>
            <a:off x="2493050" y="3645450"/>
            <a:ext cx="1872000" cy="12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2pPr>
            <a:lvl3pPr lvl="2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8pPr>
            <a:lvl9pPr lvl="8" algn="ctr">
              <a:spcBef>
                <a:spcPts val="400"/>
              </a:spcBef>
              <a:spcAft>
                <a:spcPts val="400"/>
              </a:spcAft>
              <a:buSzPts val="1000"/>
              <a:buNone/>
              <a:defRPr/>
            </a:lvl9pPr>
          </a:lstStyle>
          <a:p/>
        </p:txBody>
      </p:sp>
      <p:sp>
        <p:nvSpPr>
          <p:cNvPr id="355" name="Google Shape;355;p42"/>
          <p:cNvSpPr txBox="1"/>
          <p:nvPr>
            <p:ph idx="9" type="subTitle"/>
          </p:nvPr>
        </p:nvSpPr>
        <p:spPr>
          <a:xfrm>
            <a:off x="4779075" y="1930950"/>
            <a:ext cx="1872000" cy="12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2pPr>
            <a:lvl3pPr lvl="2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8pPr>
            <a:lvl9pPr lvl="8" algn="ctr">
              <a:spcBef>
                <a:spcPts val="400"/>
              </a:spcBef>
              <a:spcAft>
                <a:spcPts val="400"/>
              </a:spcAft>
              <a:buSzPts val="1000"/>
              <a:buNone/>
              <a:defRPr/>
            </a:lvl9pPr>
          </a:lstStyle>
          <a:p/>
        </p:txBody>
      </p:sp>
      <p:sp>
        <p:nvSpPr>
          <p:cNvPr id="356" name="Google Shape;356;p42"/>
          <p:cNvSpPr txBox="1"/>
          <p:nvPr>
            <p:ph idx="13" type="subTitle"/>
          </p:nvPr>
        </p:nvSpPr>
        <p:spPr>
          <a:xfrm>
            <a:off x="2493050" y="216450"/>
            <a:ext cx="1872000" cy="12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2pPr>
            <a:lvl3pPr lvl="2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8pPr>
            <a:lvl9pPr lvl="8" algn="ctr">
              <a:spcBef>
                <a:spcPts val="400"/>
              </a:spcBef>
              <a:spcAft>
                <a:spcPts val="400"/>
              </a:spcAft>
              <a:buSzPts val="1000"/>
              <a:buNone/>
              <a:defRPr/>
            </a:lvl9pPr>
          </a:lstStyle>
          <a:p/>
        </p:txBody>
      </p:sp>
      <p:sp>
        <p:nvSpPr>
          <p:cNvPr id="357" name="Google Shape;357;p42"/>
          <p:cNvSpPr txBox="1"/>
          <p:nvPr>
            <p:ph idx="14" type="subTitle"/>
          </p:nvPr>
        </p:nvSpPr>
        <p:spPr>
          <a:xfrm>
            <a:off x="7065100" y="216450"/>
            <a:ext cx="1872000" cy="12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2pPr>
            <a:lvl3pPr lvl="2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8pPr>
            <a:lvl9pPr lvl="8" algn="ctr">
              <a:spcBef>
                <a:spcPts val="400"/>
              </a:spcBef>
              <a:spcAft>
                <a:spcPts val="400"/>
              </a:spcAft>
              <a:buSzPts val="1000"/>
              <a:buNone/>
              <a:defRPr/>
            </a:lvl9pPr>
          </a:lstStyle>
          <a:p/>
        </p:txBody>
      </p:sp>
      <p:sp>
        <p:nvSpPr>
          <p:cNvPr id="358" name="Google Shape;358;p42"/>
          <p:cNvSpPr txBox="1"/>
          <p:nvPr>
            <p:ph idx="15" type="subTitle"/>
          </p:nvPr>
        </p:nvSpPr>
        <p:spPr>
          <a:xfrm>
            <a:off x="7065100" y="3645450"/>
            <a:ext cx="1872000" cy="12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2pPr>
            <a:lvl3pPr lvl="2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8pPr>
            <a:lvl9pPr lvl="8" algn="ctr">
              <a:spcBef>
                <a:spcPts val="400"/>
              </a:spcBef>
              <a:spcAft>
                <a:spcPts val="400"/>
              </a:spcAft>
              <a:buSzPts val="1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 Use">
  <p:cSld name="SECTION_TITLE_AND_DESCRIPTION_2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3"/>
          <p:cNvSpPr/>
          <p:nvPr>
            <p:ph idx="2" type="pic"/>
          </p:nvPr>
        </p:nvSpPr>
        <p:spPr>
          <a:xfrm>
            <a:off x="6044400" y="2376600"/>
            <a:ext cx="2838300" cy="213840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43"/>
          <p:cNvSpPr/>
          <p:nvPr>
            <p:ph idx="3" type="pic"/>
          </p:nvPr>
        </p:nvSpPr>
        <p:spPr>
          <a:xfrm>
            <a:off x="6044400" y="237000"/>
            <a:ext cx="2838300" cy="213840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Google Shape;362;p43"/>
          <p:cNvSpPr/>
          <p:nvPr>
            <p:ph idx="4" type="pic"/>
          </p:nvPr>
        </p:nvSpPr>
        <p:spPr>
          <a:xfrm>
            <a:off x="3191400" y="2377325"/>
            <a:ext cx="2853000" cy="2138400"/>
          </a:xfrm>
          <a:prstGeom prst="rect">
            <a:avLst/>
          </a:prstGeom>
          <a:noFill/>
          <a:ln>
            <a:noFill/>
          </a:ln>
        </p:spPr>
      </p:sp>
      <p:sp>
        <p:nvSpPr>
          <p:cNvPr id="363" name="Google Shape;363;p43"/>
          <p:cNvSpPr/>
          <p:nvPr>
            <p:ph idx="5" type="pic"/>
          </p:nvPr>
        </p:nvSpPr>
        <p:spPr>
          <a:xfrm>
            <a:off x="3191400" y="237725"/>
            <a:ext cx="2853000" cy="2138400"/>
          </a:xfrm>
          <a:prstGeom prst="rect">
            <a:avLst/>
          </a:prstGeom>
          <a:noFill/>
          <a:ln>
            <a:noFill/>
          </a:ln>
        </p:spPr>
      </p:sp>
      <p:sp>
        <p:nvSpPr>
          <p:cNvPr id="364" name="Google Shape;364;p43"/>
          <p:cNvSpPr txBox="1"/>
          <p:nvPr>
            <p:ph idx="12" type="sldNum"/>
          </p:nvPr>
        </p:nvSpPr>
        <p:spPr>
          <a:xfrm>
            <a:off x="226300" y="4886025"/>
            <a:ext cx="456600" cy="1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5" name="Google Shape;365;p43"/>
          <p:cNvSpPr/>
          <p:nvPr/>
        </p:nvSpPr>
        <p:spPr>
          <a:xfrm rot="5400000">
            <a:off x="-543125" y="1009325"/>
            <a:ext cx="4276500" cy="2733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43"/>
          <p:cNvSpPr txBox="1"/>
          <p:nvPr>
            <p:ph idx="1" type="subTitle"/>
          </p:nvPr>
        </p:nvSpPr>
        <p:spPr>
          <a:xfrm>
            <a:off x="449575" y="432575"/>
            <a:ext cx="2277000" cy="1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Font typeface="Work Sans Black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Clr>
                <a:schemeClr val="accent5"/>
              </a:buClr>
              <a:buSzPts val="1100"/>
              <a:buFont typeface="Work Sans Black"/>
              <a:buNone/>
              <a:defRPr/>
            </a:lvl9pPr>
          </a:lstStyle>
          <a:p/>
        </p:txBody>
      </p:sp>
      <p:sp>
        <p:nvSpPr>
          <p:cNvPr id="367" name="Google Shape;367;p43"/>
          <p:cNvSpPr txBox="1"/>
          <p:nvPr>
            <p:ph idx="6" type="body"/>
          </p:nvPr>
        </p:nvSpPr>
        <p:spPr>
          <a:xfrm>
            <a:off x="449575" y="3121200"/>
            <a:ext cx="2266500" cy="11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1pPr>
            <a:lvl2pPr indent="-279400" lvl="1" marL="914400">
              <a:spcBef>
                <a:spcPts val="50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2pPr>
            <a:lvl3pPr indent="-279400" lvl="2" marL="1371600">
              <a:spcBef>
                <a:spcPts val="50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3pPr>
            <a:lvl4pPr indent="-279400" lvl="3" marL="1828800">
              <a:spcBef>
                <a:spcPts val="50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4pPr>
            <a:lvl5pPr indent="-279400" lvl="4" marL="2286000">
              <a:spcBef>
                <a:spcPts val="50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5pPr>
            <a:lvl6pPr indent="-279400" lvl="5" marL="2743200">
              <a:spcBef>
                <a:spcPts val="500"/>
              </a:spcBef>
              <a:spcAft>
                <a:spcPts val="0"/>
              </a:spcAft>
              <a:buSzPts val="800"/>
              <a:buFont typeface="Work Sans"/>
              <a:buChar char="■"/>
              <a:defRPr/>
            </a:lvl6pPr>
            <a:lvl7pPr indent="-279400" lvl="6" marL="3200400">
              <a:spcBef>
                <a:spcPts val="500"/>
              </a:spcBef>
              <a:spcAft>
                <a:spcPts val="0"/>
              </a:spcAft>
              <a:buSzPts val="800"/>
              <a:buFont typeface="Work Sans"/>
              <a:buChar char="●"/>
              <a:defRPr/>
            </a:lvl7pPr>
            <a:lvl8pPr indent="-279400" lvl="7" marL="3657600">
              <a:spcBef>
                <a:spcPts val="500"/>
              </a:spcBef>
              <a:spcAft>
                <a:spcPts val="0"/>
              </a:spcAft>
              <a:buSzPts val="800"/>
              <a:buFont typeface="Work Sans"/>
              <a:buChar char="○"/>
              <a:defRPr/>
            </a:lvl8pPr>
            <a:lvl9pPr indent="-279400" lvl="8" marL="4114800">
              <a:spcBef>
                <a:spcPts val="500"/>
              </a:spcBef>
              <a:spcAft>
                <a:spcPts val="500"/>
              </a:spcAft>
              <a:buSzPts val="800"/>
              <a:buFont typeface="Work Sans"/>
              <a:buChar char="■"/>
              <a:defRPr/>
            </a:lvl9pPr>
          </a:lstStyle>
          <a:p/>
        </p:txBody>
      </p:sp>
      <p:sp>
        <p:nvSpPr>
          <p:cNvPr id="368" name="Google Shape;368;p43"/>
          <p:cNvSpPr/>
          <p:nvPr>
            <p:ph idx="7" type="pic"/>
          </p:nvPr>
        </p:nvSpPr>
        <p:spPr>
          <a:xfrm>
            <a:off x="3787750" y="712275"/>
            <a:ext cx="1625100" cy="118650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43"/>
          <p:cNvSpPr/>
          <p:nvPr>
            <p:ph idx="8" type="pic"/>
          </p:nvPr>
        </p:nvSpPr>
        <p:spPr>
          <a:xfrm>
            <a:off x="3787750" y="2851125"/>
            <a:ext cx="1625100" cy="1186800"/>
          </a:xfrm>
          <a:prstGeom prst="rect">
            <a:avLst/>
          </a:prstGeom>
          <a:noFill/>
          <a:ln>
            <a:noFill/>
          </a:ln>
        </p:spPr>
      </p:sp>
      <p:sp>
        <p:nvSpPr>
          <p:cNvPr id="370" name="Google Shape;370;p43"/>
          <p:cNvSpPr/>
          <p:nvPr>
            <p:ph idx="9" type="pic"/>
          </p:nvPr>
        </p:nvSpPr>
        <p:spPr>
          <a:xfrm>
            <a:off x="6660975" y="715975"/>
            <a:ext cx="1625100" cy="1186500"/>
          </a:xfrm>
          <a:prstGeom prst="rect">
            <a:avLst/>
          </a:prstGeom>
          <a:noFill/>
          <a:ln>
            <a:noFill/>
          </a:ln>
        </p:spPr>
      </p:sp>
      <p:sp>
        <p:nvSpPr>
          <p:cNvPr id="371" name="Google Shape;371;p43"/>
          <p:cNvSpPr/>
          <p:nvPr>
            <p:ph idx="13" type="pic"/>
          </p:nvPr>
        </p:nvSpPr>
        <p:spPr>
          <a:xfrm>
            <a:off x="6660681" y="2853125"/>
            <a:ext cx="1625700" cy="1186800"/>
          </a:xfrm>
          <a:prstGeom prst="rect">
            <a:avLst/>
          </a:prstGeom>
          <a:noFill/>
          <a:ln>
            <a:noFill/>
          </a:ln>
        </p:spPr>
      </p:sp>
      <p:sp>
        <p:nvSpPr>
          <p:cNvPr id="372" name="Google Shape;372;p43"/>
          <p:cNvSpPr txBox="1"/>
          <p:nvPr>
            <p:ph type="title"/>
          </p:nvPr>
        </p:nvSpPr>
        <p:spPr>
          <a:xfrm>
            <a:off x="438912" y="612648"/>
            <a:ext cx="2277300" cy="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Work Sans Black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Work Sans Black"/>
              <a:buNone/>
              <a:defRPr/>
            </a:lvl9pPr>
          </a:lstStyle>
          <a:p/>
        </p:txBody>
      </p:sp>
      <p:sp>
        <p:nvSpPr>
          <p:cNvPr id="373" name="Google Shape;373;p43"/>
          <p:cNvSpPr txBox="1"/>
          <p:nvPr>
            <p:ph idx="14" type="body"/>
          </p:nvPr>
        </p:nvSpPr>
        <p:spPr>
          <a:xfrm>
            <a:off x="1655064" y="4911250"/>
            <a:ext cx="2030100" cy="1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500"/>
              </a:spcBef>
              <a:spcAft>
                <a:spcPts val="50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74" name="Google Shape;374;p43"/>
          <p:cNvSpPr txBox="1"/>
          <p:nvPr>
            <p:ph idx="15" type="body"/>
          </p:nvPr>
        </p:nvSpPr>
        <p:spPr>
          <a:xfrm>
            <a:off x="4480560" y="4911225"/>
            <a:ext cx="2030100" cy="1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ctr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ctr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ctr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ctr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ctr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ctr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ctr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ctr">
              <a:spcBef>
                <a:spcPts val="500"/>
              </a:spcBef>
              <a:spcAft>
                <a:spcPts val="50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375" name="Google Shape;375;p43"/>
          <p:cNvSpPr txBox="1"/>
          <p:nvPr>
            <p:ph idx="16" type="body"/>
          </p:nvPr>
        </p:nvSpPr>
        <p:spPr>
          <a:xfrm>
            <a:off x="6858000" y="4911225"/>
            <a:ext cx="2030100" cy="1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1pPr>
            <a:lvl2pPr indent="-279400" lvl="1" marL="914400" algn="r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2pPr>
            <a:lvl3pPr indent="-279400" lvl="2" marL="1371600" algn="r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3pPr>
            <a:lvl4pPr indent="-279400" lvl="3" marL="1828800" algn="r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4pPr>
            <a:lvl5pPr indent="-279400" lvl="4" marL="2286000" algn="r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5pPr>
            <a:lvl6pPr indent="-279400" lvl="5" marL="2743200" algn="r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6pPr>
            <a:lvl7pPr indent="-279400" lvl="6" marL="3200400" algn="r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Char char="●"/>
              <a:defRPr>
                <a:solidFill>
                  <a:schemeClr val="lt2"/>
                </a:solidFill>
              </a:defRPr>
            </a:lvl7pPr>
            <a:lvl8pPr indent="-279400" lvl="7" marL="3657600" algn="r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Char char="○"/>
              <a:defRPr>
                <a:solidFill>
                  <a:schemeClr val="lt2"/>
                </a:solidFill>
              </a:defRPr>
            </a:lvl8pPr>
            <a:lvl9pPr indent="-279400" lvl="8" marL="4114800" algn="r">
              <a:spcBef>
                <a:spcPts val="500"/>
              </a:spcBef>
              <a:spcAft>
                <a:spcPts val="500"/>
              </a:spcAft>
              <a:buClr>
                <a:schemeClr val="lt2"/>
              </a:buClr>
              <a:buSzPts val="8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376" name="Google Shape;376;p43"/>
          <p:cNvCxnSpPr/>
          <p:nvPr/>
        </p:nvCxnSpPr>
        <p:spPr>
          <a:xfrm rot="10800000">
            <a:off x="226300" y="4788100"/>
            <a:ext cx="86676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Findings">
  <p:cSld name="CUSTOM_13">
    <p:bg>
      <p:bgPr>
        <a:solidFill>
          <a:schemeClr val="dk1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9" name="Google Shape;379;p44"/>
          <p:cNvCxnSpPr/>
          <p:nvPr/>
        </p:nvCxnSpPr>
        <p:spPr>
          <a:xfrm>
            <a:off x="300900" y="272150"/>
            <a:ext cx="85422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0" name="Google Shape;380;p44"/>
          <p:cNvSpPr txBox="1"/>
          <p:nvPr>
            <p:ph idx="2" type="sldNum"/>
          </p:nvPr>
        </p:nvSpPr>
        <p:spPr>
          <a:xfrm>
            <a:off x="7891050" y="17850"/>
            <a:ext cx="861900" cy="27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lvl="1">
              <a:buNone/>
              <a:defRPr sz="8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lvl="2">
              <a:buNone/>
              <a:defRPr sz="8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lvl="3">
              <a:buNone/>
              <a:defRPr sz="8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lvl="4">
              <a:buNone/>
              <a:defRPr sz="8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lvl="5">
              <a:buNone/>
              <a:defRPr sz="8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lvl="6">
              <a:buNone/>
              <a:defRPr sz="8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lvl="7">
              <a:buNone/>
              <a:defRPr sz="8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lvl="8">
              <a:buNone/>
              <a:defRPr sz="800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1" name="Google Shape;381;p44"/>
          <p:cNvSpPr txBox="1"/>
          <p:nvPr>
            <p:ph type="title"/>
          </p:nvPr>
        </p:nvSpPr>
        <p:spPr>
          <a:xfrm>
            <a:off x="344000" y="289950"/>
            <a:ext cx="7740300" cy="10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ublic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ublic Sans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ublic Sans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ublic Sans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ublic Sans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ublic Sans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ublic Sans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ublic Sans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Public San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 boards">
  <p:cSld name="CUSTOM_1_1_1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5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4" name="Google Shape;384;p45"/>
          <p:cNvSpPr txBox="1"/>
          <p:nvPr>
            <p:ph idx="1" type="subTitle"/>
          </p:nvPr>
        </p:nvSpPr>
        <p:spPr>
          <a:xfrm>
            <a:off x="228600" y="164350"/>
            <a:ext cx="35142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None/>
              <a:defRPr/>
            </a:lvl9pPr>
          </a:lstStyle>
          <a:p/>
        </p:txBody>
      </p:sp>
      <p:sp>
        <p:nvSpPr>
          <p:cNvPr id="385" name="Google Shape;385;p45"/>
          <p:cNvSpPr/>
          <p:nvPr>
            <p:ph idx="2" type="pic"/>
          </p:nvPr>
        </p:nvSpPr>
        <p:spPr>
          <a:xfrm>
            <a:off x="4633050" y="1617150"/>
            <a:ext cx="4282500" cy="282030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45"/>
          <p:cNvSpPr/>
          <p:nvPr>
            <p:ph idx="3" type="pic"/>
          </p:nvPr>
        </p:nvSpPr>
        <p:spPr>
          <a:xfrm>
            <a:off x="228600" y="1617150"/>
            <a:ext cx="4282500" cy="2820300"/>
          </a:xfrm>
          <a:prstGeom prst="rect">
            <a:avLst/>
          </a:prstGeom>
          <a:noFill/>
          <a:ln>
            <a:noFill/>
          </a:ln>
        </p:spPr>
      </p:sp>
      <p:sp>
        <p:nvSpPr>
          <p:cNvPr id="387" name="Google Shape;387;p45"/>
          <p:cNvSpPr txBox="1"/>
          <p:nvPr>
            <p:ph idx="4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8" name="Google Shape;388;p45"/>
          <p:cNvSpPr txBox="1"/>
          <p:nvPr>
            <p:ph idx="5" type="body"/>
          </p:nvPr>
        </p:nvSpPr>
        <p:spPr>
          <a:xfrm>
            <a:off x="228600" y="593650"/>
            <a:ext cx="3514200" cy="8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cxnSp>
        <p:nvCxnSpPr>
          <p:cNvPr id="389" name="Google Shape;389;p45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landscape image board">
  <p:cSld name="CUSTOM_1_1_1_1_1_1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6"/>
          <p:cNvSpPr/>
          <p:nvPr>
            <p:ph idx="2" type="pic"/>
          </p:nvPr>
        </p:nvSpPr>
        <p:spPr>
          <a:xfrm>
            <a:off x="3161800" y="164350"/>
            <a:ext cx="5751300" cy="4304700"/>
          </a:xfrm>
          <a:prstGeom prst="rect">
            <a:avLst/>
          </a:prstGeom>
          <a:noFill/>
          <a:ln>
            <a:noFill/>
          </a:ln>
        </p:spPr>
      </p:sp>
      <p:sp>
        <p:nvSpPr>
          <p:cNvPr id="392" name="Google Shape;392;p46"/>
          <p:cNvSpPr txBox="1"/>
          <p:nvPr>
            <p:ph idx="12" type="sldNum"/>
          </p:nvPr>
        </p:nvSpPr>
        <p:spPr>
          <a:xfrm>
            <a:off x="7426775" y="4679000"/>
            <a:ext cx="1502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3" name="Google Shape;393;p46"/>
          <p:cNvSpPr txBox="1"/>
          <p:nvPr>
            <p:ph idx="1" type="subTitle"/>
          </p:nvPr>
        </p:nvSpPr>
        <p:spPr>
          <a:xfrm>
            <a:off x="228600" y="3290275"/>
            <a:ext cx="28203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None/>
              <a:defRPr/>
            </a:lvl9pPr>
          </a:lstStyle>
          <a:p/>
        </p:txBody>
      </p:sp>
      <p:sp>
        <p:nvSpPr>
          <p:cNvPr id="394" name="Google Shape;394;p46"/>
          <p:cNvSpPr txBox="1"/>
          <p:nvPr>
            <p:ph idx="3" type="body"/>
          </p:nvPr>
        </p:nvSpPr>
        <p:spPr>
          <a:xfrm>
            <a:off x="228600" y="4679000"/>
            <a:ext cx="4343400" cy="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95" name="Google Shape;395;p46"/>
          <p:cNvSpPr txBox="1"/>
          <p:nvPr>
            <p:ph idx="4" type="body"/>
          </p:nvPr>
        </p:nvSpPr>
        <p:spPr>
          <a:xfrm>
            <a:off x="228600" y="3719575"/>
            <a:ext cx="2171400" cy="7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cxnSp>
        <p:nvCxnSpPr>
          <p:cNvPr id="396" name="Google Shape;396;p46"/>
          <p:cNvCxnSpPr/>
          <p:nvPr/>
        </p:nvCxnSpPr>
        <p:spPr>
          <a:xfrm flipH="1" rot="10800000">
            <a:off x="225750" y="4678950"/>
            <a:ext cx="8692500" cy="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ntent 3">
  <p:cSld name="Title and two Content 3">
    <p:bg>
      <p:bgPr>
        <a:solidFill>
          <a:schemeClr val="accent1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47"/>
          <p:cNvPicPr preferRelativeResize="0"/>
          <p:nvPr/>
        </p:nvPicPr>
        <p:blipFill rotWithShape="1">
          <a:blip r:embed="rId2">
            <a:alphaModFix/>
          </a:blip>
          <a:srcRect b="0" l="18882" r="46636" t="34409"/>
          <a:stretch/>
        </p:blipFill>
        <p:spPr>
          <a:xfrm rot="10800000">
            <a:off x="7879555" y="2988059"/>
            <a:ext cx="1264445" cy="215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7"/>
          <p:cNvPicPr preferRelativeResize="0"/>
          <p:nvPr/>
        </p:nvPicPr>
        <p:blipFill rotWithShape="1">
          <a:blip r:embed="rId3">
            <a:alphaModFix/>
          </a:blip>
          <a:srcRect b="8754" l="29718" r="39388" t="47144"/>
          <a:stretch/>
        </p:blipFill>
        <p:spPr>
          <a:xfrm flipH="1" rot="-5400000">
            <a:off x="7336143" y="-233632"/>
            <a:ext cx="1574225" cy="2041489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7"/>
          <p:cNvSpPr txBox="1"/>
          <p:nvPr>
            <p:ph type="title"/>
          </p:nvPr>
        </p:nvSpPr>
        <p:spPr>
          <a:xfrm>
            <a:off x="668993" y="325669"/>
            <a:ext cx="71436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401" name="Google Shape;401;p47"/>
          <p:cNvSpPr txBox="1"/>
          <p:nvPr>
            <p:ph idx="1" type="body"/>
          </p:nvPr>
        </p:nvSpPr>
        <p:spPr>
          <a:xfrm>
            <a:off x="685799" y="1516688"/>
            <a:ext cx="4692900" cy="29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0" sz="1500"/>
            </a:lvl1pPr>
            <a:lvl2pPr indent="-32385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  <a:defRPr b="0" sz="1500"/>
            </a:lvl2pPr>
            <a:lvl3pPr indent="-3175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 b="0" sz="1400"/>
            </a:lvl3pPr>
            <a:lvl4pPr indent="-30480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b="0" sz="1200"/>
            </a:lvl4pPr>
            <a:lvl5pPr indent="-30480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b="0" sz="1200"/>
            </a:lvl5pPr>
            <a:lvl6pPr indent="-3175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02" name="Google Shape;402;p47"/>
          <p:cNvSpPr txBox="1"/>
          <p:nvPr>
            <p:ph idx="2" type="body"/>
          </p:nvPr>
        </p:nvSpPr>
        <p:spPr>
          <a:xfrm>
            <a:off x="5975606" y="1513589"/>
            <a:ext cx="1837200" cy="29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b="1" sz="1500"/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b="1" sz="1400"/>
            </a:lvl2pPr>
            <a:lvl3pPr indent="-3048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b="1" sz="1200"/>
            </a:lvl3pPr>
            <a:lvl4pPr indent="-29845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b="1" sz="1100"/>
            </a:lvl4pPr>
            <a:lvl5pPr indent="-29845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b="1" sz="1100"/>
            </a:lvl5pPr>
            <a:lvl6pPr indent="-3175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03" name="Google Shape;403;p47"/>
          <p:cNvSpPr txBox="1"/>
          <p:nvPr>
            <p:ph idx="12" type="sldNum"/>
          </p:nvPr>
        </p:nvSpPr>
        <p:spPr>
          <a:xfrm>
            <a:off x="685800" y="4684691"/>
            <a:ext cx="47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verview">
  <p:cSld name="Overview">
    <p:bg>
      <p:bgPr>
        <a:solidFill>
          <a:schemeClr val="accent1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48"/>
          <p:cNvPicPr preferRelativeResize="0"/>
          <p:nvPr/>
        </p:nvPicPr>
        <p:blipFill rotWithShape="1">
          <a:blip r:embed="rId2">
            <a:alphaModFix/>
          </a:blip>
          <a:srcRect b="78532" l="15160" r="0" t="-5373"/>
          <a:stretch/>
        </p:blipFill>
        <p:spPr>
          <a:xfrm rot="10800000">
            <a:off x="4743451" y="1"/>
            <a:ext cx="4400549" cy="1235492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8"/>
          <p:cNvSpPr txBox="1"/>
          <p:nvPr>
            <p:ph type="title"/>
          </p:nvPr>
        </p:nvSpPr>
        <p:spPr>
          <a:xfrm>
            <a:off x="4594860" y="982979"/>
            <a:ext cx="3604500" cy="2017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407" name="Google Shape;407;p48"/>
          <p:cNvSpPr/>
          <p:nvPr>
            <p:ph idx="2" type="pic"/>
          </p:nvPr>
        </p:nvSpPr>
        <p:spPr>
          <a:xfrm>
            <a:off x="0" y="-762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48"/>
          <p:cNvSpPr txBox="1"/>
          <p:nvPr>
            <p:ph idx="1" type="body"/>
          </p:nvPr>
        </p:nvSpPr>
        <p:spPr>
          <a:xfrm>
            <a:off x="4594622" y="3129743"/>
            <a:ext cx="3604500" cy="17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able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9"/>
          <p:cNvPicPr preferRelativeResize="0"/>
          <p:nvPr/>
        </p:nvPicPr>
        <p:blipFill rotWithShape="1">
          <a:blip r:embed="rId2">
            <a:alphaModFix/>
          </a:blip>
          <a:srcRect b="0" l="18882" r="46636" t="18052"/>
          <a:stretch/>
        </p:blipFill>
        <p:spPr>
          <a:xfrm rot="5400000">
            <a:off x="7165323" y="-714232"/>
            <a:ext cx="1264445" cy="2692909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9"/>
          <p:cNvSpPr txBox="1"/>
          <p:nvPr>
            <p:ph type="title"/>
          </p:nvPr>
        </p:nvSpPr>
        <p:spPr>
          <a:xfrm>
            <a:off x="692659" y="438358"/>
            <a:ext cx="7765500" cy="9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412" name="Google Shape;412;p49"/>
          <p:cNvSpPr txBox="1"/>
          <p:nvPr>
            <p:ph idx="12" type="sldNum"/>
          </p:nvPr>
        </p:nvSpPr>
        <p:spPr>
          <a:xfrm>
            <a:off x="685800" y="4684691"/>
            <a:ext cx="47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50"/>
          <p:cNvPicPr preferRelativeResize="0"/>
          <p:nvPr/>
        </p:nvPicPr>
        <p:blipFill rotWithShape="1">
          <a:blip r:embed="rId2">
            <a:alphaModFix/>
          </a:blip>
          <a:srcRect b="0" l="45238" r="0" t="0"/>
          <a:stretch/>
        </p:blipFill>
        <p:spPr>
          <a:xfrm flipH="1">
            <a:off x="6851861" y="0"/>
            <a:ext cx="2292139" cy="5143500"/>
          </a:xfrm>
          <a:custGeom>
            <a:rect b="b" l="l" r="r" t="t"/>
            <a:pathLst>
              <a:path extrusionOk="0" h="6858000" w="4284372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415" name="Google Shape;415;p50"/>
          <p:cNvPicPr preferRelativeResize="0"/>
          <p:nvPr/>
        </p:nvPicPr>
        <p:blipFill rotWithShape="1">
          <a:blip r:embed="rId3">
            <a:alphaModFix/>
          </a:blip>
          <a:srcRect b="2334" l="0" r="0" t="0"/>
          <a:stretch/>
        </p:blipFill>
        <p:spPr>
          <a:xfrm>
            <a:off x="5857875" y="2268855"/>
            <a:ext cx="3286125" cy="2874643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0"/>
          <p:cNvSpPr txBox="1"/>
          <p:nvPr>
            <p:ph type="title"/>
          </p:nvPr>
        </p:nvSpPr>
        <p:spPr>
          <a:xfrm>
            <a:off x="685799" y="273844"/>
            <a:ext cx="54552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417" name="Google Shape;417;p50"/>
          <p:cNvSpPr txBox="1"/>
          <p:nvPr>
            <p:ph idx="1" type="body"/>
          </p:nvPr>
        </p:nvSpPr>
        <p:spPr>
          <a:xfrm>
            <a:off x="685799" y="1508522"/>
            <a:ext cx="5455200" cy="31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/>
            </a:lvl2pPr>
            <a:lvl3pPr indent="-3048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/>
            </a:lvl3pPr>
            <a:lvl4pPr indent="-29845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18" name="Google Shape;418;p50"/>
          <p:cNvSpPr txBox="1"/>
          <p:nvPr>
            <p:ph idx="12" type="sldNum"/>
          </p:nvPr>
        </p:nvSpPr>
        <p:spPr>
          <a:xfrm>
            <a:off x="685800" y="4684691"/>
            <a:ext cx="47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_1_1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4797600" y="685800"/>
            <a:ext cx="3432000" cy="343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32" name="Google Shape;32;p6"/>
          <p:cNvSpPr/>
          <p:nvPr>
            <p:ph idx="2" type="pic"/>
          </p:nvPr>
        </p:nvSpPr>
        <p:spPr>
          <a:xfrm>
            <a:off x="4582800" y="1099500"/>
            <a:ext cx="3233100" cy="3233100"/>
          </a:xfrm>
          <a:prstGeom prst="rect">
            <a:avLst/>
          </a:prstGeom>
          <a:noFill/>
          <a:ln>
            <a:noFill/>
          </a:ln>
        </p:spPr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342975" y="2630575"/>
            <a:ext cx="3752700" cy="19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42900" y="452925"/>
            <a:ext cx="3752700" cy="20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" name="Google Shape;36;p6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880">
          <p15:clr>
            <a:srgbClr val="E46962"/>
          </p15:clr>
        </p15:guide>
        <p15:guide id="2" orient="horz" pos="432">
          <p15:clr>
            <a:srgbClr val="E46962"/>
          </p15:clr>
        </p15:guide>
        <p15:guide id="3" orient="horz" pos="2736">
          <p15:clr>
            <a:srgbClr val="E46962"/>
          </p15:clr>
        </p15:guide>
        <p15:guide id="4" pos="5184">
          <p15:clr>
            <a:srgbClr val="E46962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ntent 1">
  <p:cSld name="Title and two Content 1">
    <p:bg>
      <p:bgPr>
        <a:solidFill>
          <a:schemeClr val="accent1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51"/>
          <p:cNvPicPr preferRelativeResize="0"/>
          <p:nvPr/>
        </p:nvPicPr>
        <p:blipFill rotWithShape="1">
          <a:blip r:embed="rId2">
            <a:alphaModFix/>
          </a:blip>
          <a:srcRect b="33420" l="1955" r="53991" t="41988"/>
          <a:stretch/>
        </p:blipFill>
        <p:spPr>
          <a:xfrm rot="10800000">
            <a:off x="6899150" y="-5"/>
            <a:ext cx="2244850" cy="1138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51"/>
          <p:cNvPicPr preferRelativeResize="0"/>
          <p:nvPr/>
        </p:nvPicPr>
        <p:blipFill rotWithShape="1">
          <a:blip r:embed="rId3">
            <a:alphaModFix/>
          </a:blip>
          <a:srcRect b="0" l="25446" r="46501" t="24817"/>
          <a:stretch/>
        </p:blipFill>
        <p:spPr>
          <a:xfrm rot="-5400000">
            <a:off x="720916" y="3393885"/>
            <a:ext cx="1028699" cy="2470531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51"/>
          <p:cNvSpPr txBox="1"/>
          <p:nvPr>
            <p:ph type="title"/>
          </p:nvPr>
        </p:nvSpPr>
        <p:spPr>
          <a:xfrm>
            <a:off x="685799" y="273844"/>
            <a:ext cx="7772400" cy="12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423" name="Google Shape;423;p51"/>
          <p:cNvSpPr txBox="1"/>
          <p:nvPr>
            <p:ph idx="1" type="body"/>
          </p:nvPr>
        </p:nvSpPr>
        <p:spPr>
          <a:xfrm>
            <a:off x="685799" y="1516688"/>
            <a:ext cx="3744600" cy="28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/>
            </a:lvl2pPr>
            <a:lvl3pPr indent="-3048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/>
            </a:lvl3pPr>
            <a:lvl4pPr indent="-29845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24" name="Google Shape;424;p51"/>
          <p:cNvSpPr txBox="1"/>
          <p:nvPr>
            <p:ph idx="2" type="body"/>
          </p:nvPr>
        </p:nvSpPr>
        <p:spPr>
          <a:xfrm>
            <a:off x="4713668" y="1516688"/>
            <a:ext cx="3744600" cy="28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/>
            </a:lvl2pPr>
            <a:lvl3pPr indent="-3048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/>
            </a:lvl3pPr>
            <a:lvl4pPr indent="-29845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25" name="Google Shape;425;p51"/>
          <p:cNvSpPr txBox="1"/>
          <p:nvPr>
            <p:ph idx="12" type="sldNum"/>
          </p:nvPr>
        </p:nvSpPr>
        <p:spPr>
          <a:xfrm>
            <a:off x="685800" y="4684691"/>
            <a:ext cx="47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ntent 2">
  <p:cSld name="Title and two Content 2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52"/>
          <p:cNvPicPr preferRelativeResize="0"/>
          <p:nvPr/>
        </p:nvPicPr>
        <p:blipFill rotWithShape="1">
          <a:blip r:embed="rId2">
            <a:alphaModFix/>
          </a:blip>
          <a:srcRect b="44470" l="1982" r="61025" t="40714"/>
          <a:stretch/>
        </p:blipFill>
        <p:spPr>
          <a:xfrm flipH="1">
            <a:off x="-20126" y="4462530"/>
            <a:ext cx="1885144" cy="685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2"/>
          <p:cNvPicPr preferRelativeResize="0"/>
          <p:nvPr/>
        </p:nvPicPr>
        <p:blipFill rotWithShape="1">
          <a:blip r:embed="rId3">
            <a:alphaModFix/>
          </a:blip>
          <a:srcRect b="0" l="18882" r="46636" t="18052"/>
          <a:stretch/>
        </p:blipFill>
        <p:spPr>
          <a:xfrm rot="5400000">
            <a:off x="7165323" y="-714232"/>
            <a:ext cx="1264445" cy="2692909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52"/>
          <p:cNvSpPr txBox="1"/>
          <p:nvPr>
            <p:ph type="title"/>
          </p:nvPr>
        </p:nvSpPr>
        <p:spPr>
          <a:xfrm>
            <a:off x="685799" y="273844"/>
            <a:ext cx="7829700" cy="12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430" name="Google Shape;430;p52"/>
          <p:cNvSpPr txBox="1"/>
          <p:nvPr>
            <p:ph idx="1" type="body"/>
          </p:nvPr>
        </p:nvSpPr>
        <p:spPr>
          <a:xfrm>
            <a:off x="685799" y="1516688"/>
            <a:ext cx="2482500" cy="28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b="1" sz="1500"/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b="1" sz="1400"/>
            </a:lvl2pPr>
            <a:lvl3pPr indent="-3048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b="1" sz="1200"/>
            </a:lvl3pPr>
            <a:lvl4pPr indent="-29845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b="1" sz="1100"/>
            </a:lvl4pPr>
            <a:lvl5pPr indent="-29845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b="1" sz="1100"/>
            </a:lvl5pPr>
            <a:lvl6pPr indent="-3175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31" name="Google Shape;431;p52"/>
          <p:cNvSpPr txBox="1"/>
          <p:nvPr>
            <p:ph idx="2" type="body"/>
          </p:nvPr>
        </p:nvSpPr>
        <p:spPr>
          <a:xfrm>
            <a:off x="3451732" y="1513590"/>
            <a:ext cx="5063700" cy="28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  <a:defRPr sz="1500"/>
            </a:lvl1pPr>
            <a:lvl2pPr indent="-317500" lvl="1" marL="9144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 sz="1400"/>
            </a:lvl2pPr>
            <a:lvl3pPr indent="-304800" lvl="2" marL="1371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/>
            </a:lvl3pPr>
            <a:lvl4pPr indent="-298450" lvl="3" marL="18288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/>
            </a:lvl4pPr>
            <a:lvl5pPr indent="-298450" lvl="4" marL="22860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32" name="Google Shape;432;p52"/>
          <p:cNvSpPr txBox="1"/>
          <p:nvPr>
            <p:ph idx="12" type="sldNum"/>
          </p:nvPr>
        </p:nvSpPr>
        <p:spPr>
          <a:xfrm>
            <a:off x="685800" y="4684691"/>
            <a:ext cx="47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l">
              <a:spcBef>
                <a:spcPts val="0"/>
              </a:spcBef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idx="1" type="subTitle"/>
          </p:nvPr>
        </p:nvSpPr>
        <p:spPr>
          <a:xfrm>
            <a:off x="4582900" y="1058100"/>
            <a:ext cx="1047600" cy="30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 algn="r">
              <a:spcBef>
                <a:spcPts val="400"/>
              </a:spcBef>
              <a:spcAft>
                <a:spcPts val="40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2" type="subTitle"/>
          </p:nvPr>
        </p:nvSpPr>
        <p:spPr>
          <a:xfrm>
            <a:off x="6284500" y="1058100"/>
            <a:ext cx="2402400" cy="30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 algn="r">
              <a:spcBef>
                <a:spcPts val="400"/>
              </a:spcBef>
              <a:spcAft>
                <a:spcPts val="40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3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type="title"/>
          </p:nvPr>
        </p:nvSpPr>
        <p:spPr>
          <a:xfrm>
            <a:off x="342900" y="1817100"/>
            <a:ext cx="3650700" cy="15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" name="Google Shape;43;p7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SECTION_HEADER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342900" y="1817100"/>
            <a:ext cx="3650700" cy="150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1" type="subTitle"/>
          </p:nvPr>
        </p:nvSpPr>
        <p:spPr>
          <a:xfrm>
            <a:off x="4582900" y="1058100"/>
            <a:ext cx="4104000" cy="302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 algn="r">
              <a:spcBef>
                <a:spcPts val="400"/>
              </a:spcBef>
              <a:spcAft>
                <a:spcPts val="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 algn="r">
              <a:spcBef>
                <a:spcPts val="400"/>
              </a:spcBef>
              <a:spcAft>
                <a:spcPts val="400"/>
              </a:spcAft>
              <a:buSzPts val="2000"/>
              <a:buFont typeface="IBM Plex Sans Light"/>
              <a:buNone/>
              <a:defRPr sz="2000"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8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one column text">
  <p:cSld name="CUSTOM_8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342900" y="452925"/>
            <a:ext cx="5394600" cy="9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51" name="Google Shape;51;p9"/>
          <p:cNvSpPr/>
          <p:nvPr/>
        </p:nvSpPr>
        <p:spPr>
          <a:xfrm>
            <a:off x="453727" y="1590913"/>
            <a:ext cx="132900" cy="132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645275" y="1495225"/>
            <a:ext cx="53946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342975" y="1913700"/>
            <a:ext cx="5697000" cy="265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" name="Google Shape;55;p9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big idea with image" type="tx">
  <p:cSld name="TITLE_AND_BOD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1223925" y="457200"/>
            <a:ext cx="3435000" cy="18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1" type="subTitle"/>
          </p:nvPr>
        </p:nvSpPr>
        <p:spPr>
          <a:xfrm>
            <a:off x="5239600" y="871784"/>
            <a:ext cx="34473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1pPr>
            <a:lvl2pPr lvl="1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2pPr>
            <a:lvl3pPr lvl="2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3pPr>
            <a:lvl4pPr lvl="3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4pPr>
            <a:lvl5pPr lvl="4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5pPr>
            <a:lvl6pPr lvl="5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6pPr>
            <a:lvl7pPr lvl="6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7pPr>
            <a:lvl8pPr lvl="7">
              <a:spcBef>
                <a:spcPts val="400"/>
              </a:spcBef>
              <a:spcAft>
                <a:spcPts val="0"/>
              </a:spcAft>
              <a:buSzPts val="1000"/>
              <a:buFont typeface="IBM Plex Mono Medium"/>
              <a:buNone/>
              <a:defRPr/>
            </a:lvl8pPr>
            <a:lvl9pPr lvl="8">
              <a:spcBef>
                <a:spcPts val="400"/>
              </a:spcBef>
              <a:spcAft>
                <a:spcPts val="400"/>
              </a:spcAft>
              <a:buSzPts val="1000"/>
              <a:buFont typeface="IBM Plex Mono Medium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2" type="body"/>
          </p:nvPr>
        </p:nvSpPr>
        <p:spPr>
          <a:xfrm>
            <a:off x="4937300" y="1290250"/>
            <a:ext cx="2875500" cy="28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5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5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5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500"/>
              </a:spcBef>
              <a:spcAft>
                <a:spcPts val="5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3" type="subTitle"/>
          </p:nvPr>
        </p:nvSpPr>
        <p:spPr>
          <a:xfrm>
            <a:off x="342900" y="4799170"/>
            <a:ext cx="4239900" cy="2739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1pPr>
            <a:lvl2pPr lvl="1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2pPr>
            <a:lvl3pPr lvl="2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3pPr>
            <a:lvl4pPr lvl="3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4pPr>
            <a:lvl5pPr lvl="4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5pPr>
            <a:lvl6pPr lvl="5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6pPr>
            <a:lvl7pPr lvl="6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7pPr>
            <a:lvl8pPr lvl="7">
              <a:spcBef>
                <a:spcPts val="400"/>
              </a:spcBef>
              <a:spcAft>
                <a:spcPts val="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8pPr>
            <a:lvl9pPr lvl="8">
              <a:spcBef>
                <a:spcPts val="400"/>
              </a:spcBef>
              <a:spcAft>
                <a:spcPts val="400"/>
              </a:spcAft>
              <a:buSzPts val="800"/>
              <a:buFont typeface="IBM Plex Mono Light"/>
              <a:buNone/>
              <a:defRPr sz="800">
                <a:latin typeface="IBM Plex Mono Light"/>
                <a:ea typeface="IBM Plex Mono Light"/>
                <a:cs typeface="IBM Plex Mono Light"/>
                <a:sym typeface="IBM Plex Mono Light"/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r">
              <a:buNone/>
              <a:defRPr sz="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" name="Google Shape;62;p10"/>
          <p:cNvSpPr/>
          <p:nvPr/>
        </p:nvSpPr>
        <p:spPr>
          <a:xfrm flipH="1">
            <a:off x="8686802" y="4860600"/>
            <a:ext cx="118500" cy="11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952">
          <p15:clr>
            <a:srgbClr val="E46962"/>
          </p15:clr>
        </p15:guide>
        <p15:guide id="2" orient="horz" pos="2594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8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IBM Plex Sans Light"/>
              <a:buNone/>
              <a:defRPr sz="4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IBM Plex Sans Light"/>
              <a:buNone/>
              <a:defRPr sz="4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IBM Plex Sans Light"/>
              <a:buNone/>
              <a:defRPr sz="4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IBM Plex Sans Light"/>
              <a:buNone/>
              <a:defRPr sz="4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IBM Plex Sans Light"/>
              <a:buNone/>
              <a:defRPr sz="4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IBM Plex Sans Light"/>
              <a:buNone/>
              <a:defRPr sz="4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IBM Plex Sans Light"/>
              <a:buNone/>
              <a:defRPr sz="4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IBM Plex Sans Light"/>
              <a:buNone/>
              <a:defRPr sz="4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IBM Plex Sans Light"/>
              <a:buNone/>
              <a:defRPr sz="4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2505000"/>
            <a:ext cx="8520600" cy="20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Light"/>
              <a:buChar char="●"/>
              <a:defRPr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indent="-304800" lvl="1" marL="91440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Light"/>
              <a:buChar char="○"/>
              <a:defRPr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indent="-304800" lvl="2" marL="137160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Light"/>
              <a:buChar char="■"/>
              <a:defRPr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indent="-304800" lvl="3" marL="182880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Light"/>
              <a:buChar char="●"/>
              <a:defRPr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indent="-304800" lvl="4" marL="228600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Light"/>
              <a:buChar char="○"/>
              <a:defRPr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indent="-304800" lvl="5" marL="274320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Light"/>
              <a:buChar char="■"/>
              <a:defRPr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indent="-304800" lvl="6" marL="320040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Light"/>
              <a:buChar char="●"/>
              <a:defRPr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indent="-304800" lvl="7" marL="3657600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 Light"/>
              <a:buChar char="○"/>
              <a:defRPr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indent="-304800" lvl="8" marL="4114800">
              <a:lnSpc>
                <a:spcPct val="110000"/>
              </a:lnSpc>
              <a:spcBef>
                <a:spcPts val="500"/>
              </a:spcBef>
              <a:spcAft>
                <a:spcPts val="500"/>
              </a:spcAft>
              <a:buClr>
                <a:schemeClr val="dk1"/>
              </a:buClr>
              <a:buSzPts val="1200"/>
              <a:buFont typeface="IBM Plex Sans Light"/>
              <a:buChar char="■"/>
              <a:defRPr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16">
          <p15:clr>
            <a:srgbClr val="E46962"/>
          </p15:clr>
        </p15:guide>
        <p15:guide id="2" pos="288">
          <p15:clr>
            <a:srgbClr val="E46962"/>
          </p15:clr>
        </p15:guide>
        <p15:guide id="3" orient="horz" pos="288">
          <p15:clr>
            <a:srgbClr val="E46962"/>
          </p15:clr>
        </p15:guide>
        <p15:guide id="4" pos="5472">
          <p15:clr>
            <a:srgbClr val="E46962"/>
          </p15:clr>
        </p15:guide>
        <p15:guide id="5" orient="horz" pos="2878">
          <p15:clr>
            <a:srgbClr val="E46962"/>
          </p15:clr>
        </p15:guide>
        <p15:guide id="6" pos="5544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7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Relationship Id="rId4" Type="http://schemas.openxmlformats.org/officeDocument/2006/relationships/image" Target="../media/image60.png"/><Relationship Id="rId9" Type="http://schemas.openxmlformats.org/officeDocument/2006/relationships/image" Target="../media/image48.png"/><Relationship Id="rId5" Type="http://schemas.openxmlformats.org/officeDocument/2006/relationships/image" Target="../media/image4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5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8.png"/><Relationship Id="rId4" Type="http://schemas.openxmlformats.org/officeDocument/2006/relationships/image" Target="../media/image4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www.franchiseclues.com/statistics" TargetMode="External"/><Relationship Id="rId4" Type="http://schemas.openxmlformats.org/officeDocument/2006/relationships/hyperlink" Target="https://www.prnewswire.com/news-releases/franchise-market-size-to-increase-by-usd-1-634-71-billion-during-2022-2027--increasing-construction-activities-to-drive-the-growth---technavio-301953871.html" TargetMode="External"/><Relationship Id="rId5" Type="http://schemas.openxmlformats.org/officeDocument/2006/relationships/hyperlink" Target="https://www.franchiseinsights.com/franchise-prospects/texas-illinois-and-new-jersey-gain-the-most-in-franchise-interest-as-california-decreases/" TargetMode="External"/><Relationship Id="rId6" Type="http://schemas.openxmlformats.org/officeDocument/2006/relationships/hyperlink" Target="https://www.trademarkengine.com/research/states-highest-business-survival-rates/" TargetMode="External"/><Relationship Id="rId7" Type="http://schemas.openxmlformats.org/officeDocument/2006/relationships/hyperlink" Target="https://www.commerceinstitute.com/business-failure-rate/" TargetMode="External"/><Relationship Id="rId8" Type="http://schemas.openxmlformats.org/officeDocument/2006/relationships/hyperlink" Target="https://www.esri.com/en-us/arcgis/products/arcgis-business-analyst/overview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Relationship Id="rId4" Type="http://schemas.openxmlformats.org/officeDocument/2006/relationships/image" Target="../media/image24.jpg"/><Relationship Id="rId9" Type="http://schemas.openxmlformats.org/officeDocument/2006/relationships/image" Target="../media/image21.png"/><Relationship Id="rId5" Type="http://schemas.openxmlformats.org/officeDocument/2006/relationships/image" Target="../media/image35.png"/><Relationship Id="rId6" Type="http://schemas.openxmlformats.org/officeDocument/2006/relationships/image" Target="../media/image15.png"/><Relationship Id="rId7" Type="http://schemas.openxmlformats.org/officeDocument/2006/relationships/image" Target="../media/image18.jpg"/><Relationship Id="rId8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3"/>
          <p:cNvSpPr/>
          <p:nvPr/>
        </p:nvSpPr>
        <p:spPr>
          <a:xfrm>
            <a:off x="4797600" y="685800"/>
            <a:ext cx="3432000" cy="3432000"/>
          </a:xfrm>
          <a:prstGeom prst="rect">
            <a:avLst/>
          </a:prstGeom>
          <a:solidFill>
            <a:srgbClr val="0050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438" name="Google Shape;438;p53"/>
          <p:cNvSpPr/>
          <p:nvPr>
            <p:ph idx="2" type="pic"/>
          </p:nvPr>
        </p:nvSpPr>
        <p:spPr>
          <a:xfrm>
            <a:off x="4582800" y="1099500"/>
            <a:ext cx="3233100" cy="3233100"/>
          </a:xfrm>
          <a:prstGeom prst="rect">
            <a:avLst/>
          </a:prstGeom>
          <a:noFill/>
          <a:ln>
            <a:noFill/>
          </a:ln>
        </p:spPr>
      </p:sp>
      <p:sp>
        <p:nvSpPr>
          <p:cNvPr id="439" name="Google Shape;439;p53"/>
          <p:cNvSpPr txBox="1"/>
          <p:nvPr>
            <p:ph type="title"/>
          </p:nvPr>
        </p:nvSpPr>
        <p:spPr>
          <a:xfrm>
            <a:off x="359450" y="685800"/>
            <a:ext cx="3544800" cy="22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5076"/>
                </a:solidFill>
                <a:latin typeface="Montserrat"/>
                <a:ea typeface="Montserrat"/>
                <a:cs typeface="Montserrat"/>
                <a:sym typeface="Montserrat"/>
              </a:rPr>
              <a:t>ALY 6980 </a:t>
            </a:r>
            <a:endParaRPr b="1">
              <a:solidFill>
                <a:srgbClr val="00507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5076"/>
                </a:solidFill>
                <a:latin typeface="Montserrat"/>
                <a:ea typeface="Montserrat"/>
                <a:cs typeface="Montserrat"/>
                <a:sym typeface="Montserrat"/>
              </a:rPr>
              <a:t>CAPSTONE PROJECT</a:t>
            </a:r>
            <a:endParaRPr b="1">
              <a:solidFill>
                <a:srgbClr val="00507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0" name="Google Shape;440;p53"/>
          <p:cNvSpPr txBox="1"/>
          <p:nvPr>
            <p:ph idx="1" type="subTitle"/>
          </p:nvPr>
        </p:nvSpPr>
        <p:spPr>
          <a:xfrm>
            <a:off x="342900" y="3135975"/>
            <a:ext cx="3149700" cy="1229400"/>
          </a:xfrm>
          <a:prstGeom prst="rect">
            <a:avLst/>
          </a:prstGeom>
        </p:spPr>
        <p:txBody>
          <a:bodyPr anchorCtr="0" anchor="ctr" bIns="91425" lIns="13715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67AA9"/>
                </a:solidFill>
                <a:latin typeface="IBM Plex Sans"/>
                <a:ea typeface="IBM Plex Sans"/>
                <a:cs typeface="IBM Plex Sans"/>
                <a:sym typeface="IBM Plex Sans"/>
              </a:rPr>
              <a:t>Group 3: Pei-Yu Jheng, Shreeya Ambre, Sean McLean, Ted Smith</a:t>
            </a:r>
            <a:endParaRPr sz="1300">
              <a:solidFill>
                <a:srgbClr val="267AA9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67AA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1200">
                <a:solidFill>
                  <a:srgbClr val="3092C8"/>
                </a:solidFill>
                <a:latin typeface="Lato"/>
                <a:ea typeface="Lato"/>
                <a:cs typeface="Lato"/>
                <a:sym typeface="Lato"/>
              </a:rPr>
              <a:t>26</a:t>
            </a:r>
            <a:r>
              <a:rPr lang="en" sz="1200">
                <a:solidFill>
                  <a:srgbClr val="3092C8"/>
                </a:solidFill>
                <a:latin typeface="Lato"/>
                <a:ea typeface="Lato"/>
                <a:cs typeface="Lato"/>
                <a:sym typeface="Lato"/>
              </a:rPr>
              <a:t>th March 2025</a:t>
            </a:r>
            <a:endParaRPr sz="1200">
              <a:solidFill>
                <a:srgbClr val="3092C8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441" name="Google Shape;441;p53"/>
          <p:cNvGrpSpPr/>
          <p:nvPr/>
        </p:nvGrpSpPr>
        <p:grpSpPr>
          <a:xfrm>
            <a:off x="4188771" y="1499600"/>
            <a:ext cx="324300" cy="1072150"/>
            <a:chOff x="8278241" y="2502000"/>
            <a:chExt cx="324300" cy="1072150"/>
          </a:xfrm>
        </p:grpSpPr>
        <p:sp>
          <p:nvSpPr>
            <p:cNvPr id="442" name="Google Shape;442;p53"/>
            <p:cNvSpPr/>
            <p:nvPr/>
          </p:nvSpPr>
          <p:spPr>
            <a:xfrm>
              <a:off x="8278241" y="2502000"/>
              <a:ext cx="324300" cy="280500"/>
            </a:xfrm>
            <a:prstGeom prst="triangle">
              <a:avLst>
                <a:gd fmla="val 50000" name="adj"/>
              </a:avLst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53"/>
            <p:cNvSpPr/>
            <p:nvPr/>
          </p:nvSpPr>
          <p:spPr>
            <a:xfrm>
              <a:off x="8278241" y="2897825"/>
              <a:ext cx="324300" cy="280500"/>
            </a:xfrm>
            <a:prstGeom prst="triangle">
              <a:avLst>
                <a:gd fmla="val 50000" name="adj"/>
              </a:avLst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53"/>
            <p:cNvSpPr/>
            <p:nvPr/>
          </p:nvSpPr>
          <p:spPr>
            <a:xfrm>
              <a:off x="8278241" y="3293650"/>
              <a:ext cx="324300" cy="280500"/>
            </a:xfrm>
            <a:prstGeom prst="triangle">
              <a:avLst>
                <a:gd fmla="val 50000" name="adj"/>
              </a:avLst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5" name="Google Shape;445;p53"/>
          <p:cNvSpPr/>
          <p:nvPr/>
        </p:nvSpPr>
        <p:spPr>
          <a:xfrm>
            <a:off x="7573750" y="828775"/>
            <a:ext cx="507300" cy="507300"/>
          </a:xfrm>
          <a:prstGeom prst="rect">
            <a:avLst/>
          </a:prstGeom>
          <a:solidFill>
            <a:srgbClr val="267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6" name="Google Shape;446;p53"/>
          <p:cNvGrpSpPr/>
          <p:nvPr/>
        </p:nvGrpSpPr>
        <p:grpSpPr>
          <a:xfrm>
            <a:off x="3938206" y="3825218"/>
            <a:ext cx="574985" cy="507291"/>
            <a:chOff x="6107475" y="4573475"/>
            <a:chExt cx="594300" cy="501771"/>
          </a:xfrm>
        </p:grpSpPr>
        <p:sp>
          <p:nvSpPr>
            <p:cNvPr id="447" name="Google Shape;447;p53"/>
            <p:cNvSpPr/>
            <p:nvPr/>
          </p:nvSpPr>
          <p:spPr>
            <a:xfrm>
              <a:off x="6107475" y="457347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53"/>
            <p:cNvSpPr/>
            <p:nvPr/>
          </p:nvSpPr>
          <p:spPr>
            <a:xfrm>
              <a:off x="6244650" y="457347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53"/>
            <p:cNvSpPr/>
            <p:nvPr/>
          </p:nvSpPr>
          <p:spPr>
            <a:xfrm>
              <a:off x="6381825" y="457347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53"/>
            <p:cNvSpPr/>
            <p:nvPr/>
          </p:nvSpPr>
          <p:spPr>
            <a:xfrm>
              <a:off x="6519000" y="457347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53"/>
            <p:cNvSpPr/>
            <p:nvPr/>
          </p:nvSpPr>
          <p:spPr>
            <a:xfrm>
              <a:off x="6656175" y="457347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53"/>
            <p:cNvSpPr/>
            <p:nvPr/>
          </p:nvSpPr>
          <p:spPr>
            <a:xfrm>
              <a:off x="6107475" y="468816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53"/>
            <p:cNvSpPr/>
            <p:nvPr/>
          </p:nvSpPr>
          <p:spPr>
            <a:xfrm>
              <a:off x="6244650" y="468816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53"/>
            <p:cNvSpPr/>
            <p:nvPr/>
          </p:nvSpPr>
          <p:spPr>
            <a:xfrm>
              <a:off x="6381825" y="468816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53"/>
            <p:cNvSpPr/>
            <p:nvPr/>
          </p:nvSpPr>
          <p:spPr>
            <a:xfrm>
              <a:off x="6519000" y="468816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53"/>
            <p:cNvSpPr/>
            <p:nvPr/>
          </p:nvSpPr>
          <p:spPr>
            <a:xfrm>
              <a:off x="6656175" y="468816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53"/>
            <p:cNvSpPr/>
            <p:nvPr/>
          </p:nvSpPr>
          <p:spPr>
            <a:xfrm>
              <a:off x="6107475" y="480026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53"/>
            <p:cNvSpPr/>
            <p:nvPr/>
          </p:nvSpPr>
          <p:spPr>
            <a:xfrm>
              <a:off x="6244650" y="480026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53"/>
            <p:cNvSpPr/>
            <p:nvPr/>
          </p:nvSpPr>
          <p:spPr>
            <a:xfrm>
              <a:off x="6381825" y="480026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53"/>
            <p:cNvSpPr/>
            <p:nvPr/>
          </p:nvSpPr>
          <p:spPr>
            <a:xfrm>
              <a:off x="6519000" y="480026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53"/>
            <p:cNvSpPr/>
            <p:nvPr/>
          </p:nvSpPr>
          <p:spPr>
            <a:xfrm>
              <a:off x="6656175" y="480026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53"/>
            <p:cNvSpPr/>
            <p:nvPr/>
          </p:nvSpPr>
          <p:spPr>
            <a:xfrm>
              <a:off x="6107475" y="491495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53"/>
            <p:cNvSpPr/>
            <p:nvPr/>
          </p:nvSpPr>
          <p:spPr>
            <a:xfrm>
              <a:off x="6244650" y="491495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53"/>
            <p:cNvSpPr/>
            <p:nvPr/>
          </p:nvSpPr>
          <p:spPr>
            <a:xfrm>
              <a:off x="6381825" y="491495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53"/>
            <p:cNvSpPr/>
            <p:nvPr/>
          </p:nvSpPr>
          <p:spPr>
            <a:xfrm>
              <a:off x="6519000" y="491495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53"/>
            <p:cNvSpPr/>
            <p:nvPr/>
          </p:nvSpPr>
          <p:spPr>
            <a:xfrm>
              <a:off x="6656175" y="491495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53"/>
            <p:cNvSpPr/>
            <p:nvPr/>
          </p:nvSpPr>
          <p:spPr>
            <a:xfrm>
              <a:off x="6107475" y="5029646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53"/>
            <p:cNvSpPr/>
            <p:nvPr/>
          </p:nvSpPr>
          <p:spPr>
            <a:xfrm>
              <a:off x="6244650" y="5029646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53"/>
            <p:cNvSpPr/>
            <p:nvPr/>
          </p:nvSpPr>
          <p:spPr>
            <a:xfrm>
              <a:off x="6381825" y="5029646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53"/>
            <p:cNvSpPr/>
            <p:nvPr/>
          </p:nvSpPr>
          <p:spPr>
            <a:xfrm>
              <a:off x="6519000" y="5029646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53"/>
            <p:cNvSpPr/>
            <p:nvPr/>
          </p:nvSpPr>
          <p:spPr>
            <a:xfrm>
              <a:off x="6656175" y="5029646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72" name="Google Shape;47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0025" y="1066725"/>
            <a:ext cx="3298650" cy="329865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53"/>
          <p:cNvSpPr txBox="1"/>
          <p:nvPr/>
        </p:nvSpPr>
        <p:spPr>
          <a:xfrm>
            <a:off x="8474375" y="4808675"/>
            <a:ext cx="467700" cy="33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62"/>
          <p:cNvSpPr txBox="1"/>
          <p:nvPr>
            <p:ph idx="12" type="sldNum"/>
          </p:nvPr>
        </p:nvSpPr>
        <p:spPr>
          <a:xfrm>
            <a:off x="685800" y="4684691"/>
            <a:ext cx="473299" cy="2221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map of the united states&#10;&#10;AI-generated content may be incorrect." id="693" name="Google Shape;693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20267"/>
            <a:ext cx="9144000" cy="3302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3"/>
          <p:cNvSpPr txBox="1"/>
          <p:nvPr>
            <p:ph idx="12" type="sldNum"/>
          </p:nvPr>
        </p:nvSpPr>
        <p:spPr>
          <a:xfrm>
            <a:off x="685800" y="4684691"/>
            <a:ext cx="473299" cy="2221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map of the united states with blue circles&#10;&#10;AI-generated content may be incorrect." id="700" name="Google Shape;70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20267"/>
            <a:ext cx="9144000" cy="3302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aph of blue and red bars&#10;&#10;AI-generated content may be incorrect." id="705" name="Google Shape;70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3625" y="164350"/>
            <a:ext cx="5751301" cy="4291225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64"/>
          <p:cNvSpPr txBox="1"/>
          <p:nvPr>
            <p:ph idx="4" type="body"/>
          </p:nvPr>
        </p:nvSpPr>
        <p:spPr>
          <a:xfrm>
            <a:off x="228600" y="976650"/>
            <a:ext cx="2470200" cy="14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highlight>
                <a:srgbClr val="F5F5F5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707" name="Google Shape;707;p64"/>
          <p:cNvSpPr txBox="1"/>
          <p:nvPr>
            <p:ph idx="4" type="body"/>
          </p:nvPr>
        </p:nvSpPr>
        <p:spPr>
          <a:xfrm>
            <a:off x="246575" y="766725"/>
            <a:ext cx="2715600" cy="31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324A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To preparing the data for analyzing, </a:t>
            </a:r>
            <a:endParaRPr sz="1300">
              <a:solidFill>
                <a:srgbClr val="00324A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324A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24A"/>
              </a:buClr>
              <a:buSzPts val="1300"/>
              <a:buFont typeface="IBM Plex Sans"/>
              <a:buChar char="●"/>
            </a:pPr>
            <a:r>
              <a:rPr lang="en" sz="1300">
                <a:solidFill>
                  <a:srgbClr val="00324A"/>
                </a:solidFill>
                <a:highlight>
                  <a:srgbClr val="F1F1E9"/>
                </a:highlight>
                <a:latin typeface="IBM Plex Sans"/>
                <a:ea typeface="IBM Plex Sans"/>
                <a:cs typeface="IBM Plex Sans"/>
                <a:sym typeface="IBM Plex Sans"/>
              </a:rPr>
              <a:t>Define Active and Inactive categories​; for example, dead stage of the accounts label as inactive; client - active stage label as active. </a:t>
            </a:r>
            <a:endParaRPr sz="1300">
              <a:solidFill>
                <a:srgbClr val="00324A"/>
              </a:solidFill>
              <a:highlight>
                <a:srgbClr val="F1F1E9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24A"/>
              </a:buClr>
              <a:buSzPts val="1300"/>
              <a:buFont typeface="IBM Plex Sans"/>
              <a:buChar char="●"/>
            </a:pPr>
            <a:r>
              <a:rPr lang="en" sz="1300">
                <a:solidFill>
                  <a:srgbClr val="00324A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Find the actual year from lead_recived column​</a:t>
            </a:r>
            <a:endParaRPr sz="1300">
              <a:solidFill>
                <a:srgbClr val="00324A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24A"/>
              </a:buClr>
              <a:buSzPts val="1300"/>
              <a:buFont typeface="IBM Plex Sans"/>
              <a:buChar char="●"/>
            </a:pPr>
            <a:r>
              <a:rPr lang="en" sz="1300">
                <a:solidFill>
                  <a:srgbClr val="00324A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Group by 'created_year' and 'status_category' and count the occurrences​</a:t>
            </a:r>
            <a:endParaRPr sz="1300">
              <a:solidFill>
                <a:srgbClr val="00324A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324A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324A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Answer: How many accounts staying and leaving each year?</a:t>
            </a:r>
            <a:endParaRPr sz="1300">
              <a:solidFill>
                <a:srgbClr val="00324A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324A"/>
              </a:solidFill>
              <a:highlight>
                <a:srgbClr val="F5F5F5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 sz="1100">
              <a:solidFill>
                <a:srgbClr val="00324A"/>
              </a:solidFill>
            </a:endParaRPr>
          </a:p>
        </p:txBody>
      </p:sp>
      <p:sp>
        <p:nvSpPr>
          <p:cNvPr id="708" name="Google Shape;708;p64"/>
          <p:cNvSpPr txBox="1"/>
          <p:nvPr>
            <p:ph idx="1" type="subTitle"/>
          </p:nvPr>
        </p:nvSpPr>
        <p:spPr>
          <a:xfrm>
            <a:off x="228600" y="166350"/>
            <a:ext cx="28203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b="1" lang="en" sz="2100">
                <a:solidFill>
                  <a:srgbClr val="005076"/>
                </a:solidFill>
                <a:latin typeface="Montserrat"/>
                <a:ea typeface="Montserrat"/>
                <a:cs typeface="Montserrat"/>
                <a:sym typeface="Montserrat"/>
              </a:rPr>
              <a:t>Account Status</a:t>
            </a:r>
            <a:endParaRPr b="1" sz="2100">
              <a:solidFill>
                <a:srgbClr val="00507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65"/>
          <p:cNvSpPr txBox="1"/>
          <p:nvPr/>
        </p:nvSpPr>
        <p:spPr>
          <a:xfrm>
            <a:off x="3257655" y="1385799"/>
            <a:ext cx="1886400" cy="27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714" name="Google Shape;714;p65"/>
          <p:cNvSpPr txBox="1"/>
          <p:nvPr>
            <p:ph idx="1" type="subTitle"/>
          </p:nvPr>
        </p:nvSpPr>
        <p:spPr>
          <a:xfrm>
            <a:off x="228600" y="166350"/>
            <a:ext cx="28203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b="1" lang="en" sz="2100">
                <a:solidFill>
                  <a:srgbClr val="005076"/>
                </a:solidFill>
                <a:latin typeface="Montserrat"/>
                <a:ea typeface="Montserrat"/>
                <a:cs typeface="Montserrat"/>
                <a:sym typeface="Montserrat"/>
              </a:rPr>
              <a:t>New Accounts</a:t>
            </a:r>
            <a:endParaRPr b="1" sz="2100">
              <a:solidFill>
                <a:srgbClr val="00507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5" name="Google Shape;715;p65"/>
          <p:cNvSpPr txBox="1"/>
          <p:nvPr>
            <p:ph idx="4" type="body"/>
          </p:nvPr>
        </p:nvSpPr>
        <p:spPr>
          <a:xfrm>
            <a:off x="228600" y="659300"/>
            <a:ext cx="2616600" cy="40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This chart showing how many new customers added into big sky CRM database each year</a:t>
            </a:r>
            <a:endParaRPr sz="13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Many will have the same date due to an import date from a previous CRM system.​ Find the actual year for new accounts created date from lead_recived column</a:t>
            </a:r>
            <a:endParaRPr sz="13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B</a:t>
            </a:r>
            <a:r>
              <a:rPr lang="en" sz="1300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efore 2016, the data went up and down significantly; however the data were getting stable since 2017 to 2024, big sky has about 600 to 800 new accounts each year</a:t>
            </a:r>
            <a:endParaRPr sz="1300">
              <a:solidFill>
                <a:srgbClr val="00324A"/>
              </a:solidFill>
            </a:endParaRPr>
          </a:p>
        </p:txBody>
      </p:sp>
      <p:sp>
        <p:nvSpPr>
          <p:cNvPr id="716" name="Google Shape;716;p65"/>
          <p:cNvSpPr/>
          <p:nvPr/>
        </p:nvSpPr>
        <p:spPr>
          <a:xfrm>
            <a:off x="5129702" y="3023775"/>
            <a:ext cx="132900" cy="132900"/>
          </a:xfrm>
          <a:prstGeom prst="rect">
            <a:avLst/>
          </a:prstGeom>
          <a:solidFill>
            <a:srgbClr val="267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65"/>
          <p:cNvSpPr/>
          <p:nvPr/>
        </p:nvSpPr>
        <p:spPr>
          <a:xfrm>
            <a:off x="5282102" y="3176175"/>
            <a:ext cx="132900" cy="132900"/>
          </a:xfrm>
          <a:prstGeom prst="rect">
            <a:avLst/>
          </a:prstGeom>
          <a:solidFill>
            <a:srgbClr val="267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graph of blue bars&#10;&#10;AI-generated content may be incorrect." id="718" name="Google Shape;718;p65"/>
          <p:cNvPicPr preferRelativeResize="0"/>
          <p:nvPr/>
        </p:nvPicPr>
        <p:blipFill rotWithShape="1">
          <a:blip r:embed="rId3">
            <a:alphaModFix/>
          </a:blip>
          <a:srcRect b="0" l="1949" r="1534" t="0"/>
          <a:stretch/>
        </p:blipFill>
        <p:spPr>
          <a:xfrm>
            <a:off x="3063400" y="671850"/>
            <a:ext cx="6029926" cy="37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65"/>
          <p:cNvSpPr/>
          <p:nvPr/>
        </p:nvSpPr>
        <p:spPr>
          <a:xfrm>
            <a:off x="124052" y="3309075"/>
            <a:ext cx="132900" cy="132900"/>
          </a:xfrm>
          <a:prstGeom prst="rect">
            <a:avLst/>
          </a:prstGeom>
          <a:solidFill>
            <a:srgbClr val="267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65"/>
          <p:cNvSpPr/>
          <p:nvPr/>
        </p:nvSpPr>
        <p:spPr>
          <a:xfrm>
            <a:off x="124052" y="1699300"/>
            <a:ext cx="132900" cy="132900"/>
          </a:xfrm>
          <a:prstGeom prst="rect">
            <a:avLst/>
          </a:prstGeom>
          <a:solidFill>
            <a:srgbClr val="267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65"/>
          <p:cNvSpPr/>
          <p:nvPr/>
        </p:nvSpPr>
        <p:spPr>
          <a:xfrm>
            <a:off x="124052" y="803875"/>
            <a:ext cx="132900" cy="132900"/>
          </a:xfrm>
          <a:prstGeom prst="rect">
            <a:avLst/>
          </a:prstGeom>
          <a:solidFill>
            <a:srgbClr val="267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aph with numbers and a line&#10;&#10;AI-generated content may be incorrect." id="726" name="Google Shape;726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401" y="874185"/>
            <a:ext cx="8487083" cy="3068135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66"/>
          <p:cNvSpPr txBox="1"/>
          <p:nvPr>
            <p:ph idx="12" type="sldNum"/>
          </p:nvPr>
        </p:nvSpPr>
        <p:spPr>
          <a:xfrm>
            <a:off x="685800" y="4684691"/>
            <a:ext cx="473299" cy="2221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7"/>
          <p:cNvSpPr txBox="1"/>
          <p:nvPr>
            <p:ph idx="12" type="sldNum"/>
          </p:nvPr>
        </p:nvSpPr>
        <p:spPr>
          <a:xfrm>
            <a:off x="685800" y="4684691"/>
            <a:ext cx="473299" cy="2221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graph of a number and a line&#10;&#10;AI-generated content may be incorrect." id="733" name="Google Shape;733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254" y="529222"/>
            <a:ext cx="7765539" cy="2871292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67"/>
          <p:cNvSpPr txBox="1"/>
          <p:nvPr/>
        </p:nvSpPr>
        <p:spPr>
          <a:xfrm>
            <a:off x="1020667" y="3679440"/>
            <a:ext cx="71952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5076"/>
              </a:buClr>
              <a:buSzPts val="1800"/>
              <a:buFont typeface="IBM Plex Sans"/>
              <a:buChar char="•"/>
            </a:pPr>
            <a:r>
              <a:rPr b="1" i="0" lang="en" sz="1800" u="none" cap="none" strike="noStrike">
                <a:solidFill>
                  <a:srgbClr val="005076"/>
                </a:solidFill>
                <a:latin typeface="IBM Plex Sans"/>
                <a:ea typeface="IBM Plex Sans"/>
                <a:cs typeface="IBM Plex Sans"/>
                <a:sym typeface="IBM Plex Sans"/>
              </a:rPr>
              <a:t>Improvements in obtaining zip code information from 2023 to 2024.</a:t>
            </a:r>
            <a:endParaRPr b="1" sz="1800">
              <a:solidFill>
                <a:srgbClr val="00507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5076"/>
              </a:buClr>
              <a:buSzPts val="1800"/>
              <a:buFont typeface="IBM Plex Sans"/>
              <a:buChar char="•"/>
            </a:pPr>
            <a:r>
              <a:rPr b="1" i="0" lang="en" sz="1800" u="none" cap="none" strike="noStrike">
                <a:solidFill>
                  <a:srgbClr val="005076"/>
                </a:solidFill>
                <a:latin typeface="IBM Plex Sans"/>
                <a:ea typeface="IBM Plex Sans"/>
                <a:cs typeface="IBM Plex Sans"/>
                <a:sym typeface="IBM Plex Sans"/>
              </a:rPr>
              <a:t>Important for account follow-ups as well as parts of the country to consider in terms of sales?</a:t>
            </a:r>
            <a:endParaRPr b="1" sz="1800">
              <a:solidFill>
                <a:srgbClr val="00507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68"/>
          <p:cNvSpPr txBox="1"/>
          <p:nvPr>
            <p:ph idx="1" type="subTitle"/>
          </p:nvPr>
        </p:nvSpPr>
        <p:spPr>
          <a:xfrm>
            <a:off x="225100" y="242550"/>
            <a:ext cx="35142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b="1" lang="en" sz="2100">
                <a:solidFill>
                  <a:srgbClr val="005076"/>
                </a:solidFill>
                <a:latin typeface="Montserrat"/>
                <a:ea typeface="Montserrat"/>
                <a:cs typeface="Montserrat"/>
                <a:sym typeface="Montserrat"/>
              </a:rPr>
              <a:t>Lead Sources</a:t>
            </a:r>
            <a:endParaRPr b="1" sz="2100">
              <a:solidFill>
                <a:srgbClr val="00507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40" name="Google Shape;740;p68"/>
          <p:cNvGrpSpPr/>
          <p:nvPr/>
        </p:nvGrpSpPr>
        <p:grpSpPr>
          <a:xfrm>
            <a:off x="8174556" y="886493"/>
            <a:ext cx="574985" cy="507291"/>
            <a:chOff x="6107475" y="4573475"/>
            <a:chExt cx="594300" cy="501771"/>
          </a:xfrm>
        </p:grpSpPr>
        <p:sp>
          <p:nvSpPr>
            <p:cNvPr id="741" name="Google Shape;741;p68"/>
            <p:cNvSpPr/>
            <p:nvPr/>
          </p:nvSpPr>
          <p:spPr>
            <a:xfrm>
              <a:off x="6107475" y="457347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68"/>
            <p:cNvSpPr/>
            <p:nvPr/>
          </p:nvSpPr>
          <p:spPr>
            <a:xfrm>
              <a:off x="6244650" y="457347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68"/>
            <p:cNvSpPr/>
            <p:nvPr/>
          </p:nvSpPr>
          <p:spPr>
            <a:xfrm>
              <a:off x="6381825" y="457347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68"/>
            <p:cNvSpPr/>
            <p:nvPr/>
          </p:nvSpPr>
          <p:spPr>
            <a:xfrm>
              <a:off x="6519000" y="457347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68"/>
            <p:cNvSpPr/>
            <p:nvPr/>
          </p:nvSpPr>
          <p:spPr>
            <a:xfrm>
              <a:off x="6656175" y="457347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68"/>
            <p:cNvSpPr/>
            <p:nvPr/>
          </p:nvSpPr>
          <p:spPr>
            <a:xfrm>
              <a:off x="6107475" y="468816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68"/>
            <p:cNvSpPr/>
            <p:nvPr/>
          </p:nvSpPr>
          <p:spPr>
            <a:xfrm>
              <a:off x="6244650" y="468816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68"/>
            <p:cNvSpPr/>
            <p:nvPr/>
          </p:nvSpPr>
          <p:spPr>
            <a:xfrm>
              <a:off x="6381825" y="468816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68"/>
            <p:cNvSpPr/>
            <p:nvPr/>
          </p:nvSpPr>
          <p:spPr>
            <a:xfrm>
              <a:off x="6519000" y="468816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68"/>
            <p:cNvSpPr/>
            <p:nvPr/>
          </p:nvSpPr>
          <p:spPr>
            <a:xfrm>
              <a:off x="6656175" y="468816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68"/>
            <p:cNvSpPr/>
            <p:nvPr/>
          </p:nvSpPr>
          <p:spPr>
            <a:xfrm>
              <a:off x="6107475" y="480026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68"/>
            <p:cNvSpPr/>
            <p:nvPr/>
          </p:nvSpPr>
          <p:spPr>
            <a:xfrm>
              <a:off x="6244650" y="480026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68"/>
            <p:cNvSpPr/>
            <p:nvPr/>
          </p:nvSpPr>
          <p:spPr>
            <a:xfrm>
              <a:off x="6381825" y="480026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68"/>
            <p:cNvSpPr/>
            <p:nvPr/>
          </p:nvSpPr>
          <p:spPr>
            <a:xfrm>
              <a:off x="6519000" y="480026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68"/>
            <p:cNvSpPr/>
            <p:nvPr/>
          </p:nvSpPr>
          <p:spPr>
            <a:xfrm>
              <a:off x="6656175" y="480026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68"/>
            <p:cNvSpPr/>
            <p:nvPr/>
          </p:nvSpPr>
          <p:spPr>
            <a:xfrm>
              <a:off x="6107475" y="491495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68"/>
            <p:cNvSpPr/>
            <p:nvPr/>
          </p:nvSpPr>
          <p:spPr>
            <a:xfrm>
              <a:off x="6244650" y="491495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68"/>
            <p:cNvSpPr/>
            <p:nvPr/>
          </p:nvSpPr>
          <p:spPr>
            <a:xfrm>
              <a:off x="6381825" y="491495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68"/>
            <p:cNvSpPr/>
            <p:nvPr/>
          </p:nvSpPr>
          <p:spPr>
            <a:xfrm>
              <a:off x="6519000" y="491495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68"/>
            <p:cNvSpPr/>
            <p:nvPr/>
          </p:nvSpPr>
          <p:spPr>
            <a:xfrm>
              <a:off x="6656175" y="491495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68"/>
            <p:cNvSpPr/>
            <p:nvPr/>
          </p:nvSpPr>
          <p:spPr>
            <a:xfrm>
              <a:off x="6107475" y="5029646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68"/>
            <p:cNvSpPr/>
            <p:nvPr/>
          </p:nvSpPr>
          <p:spPr>
            <a:xfrm>
              <a:off x="6244650" y="5029646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68"/>
            <p:cNvSpPr/>
            <p:nvPr/>
          </p:nvSpPr>
          <p:spPr>
            <a:xfrm>
              <a:off x="6381825" y="5029646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68"/>
            <p:cNvSpPr/>
            <p:nvPr/>
          </p:nvSpPr>
          <p:spPr>
            <a:xfrm>
              <a:off x="6519000" y="5029646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68"/>
            <p:cNvSpPr/>
            <p:nvPr/>
          </p:nvSpPr>
          <p:spPr>
            <a:xfrm>
              <a:off x="6656175" y="5029646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66" name="Google Shape;76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8900" y="420500"/>
            <a:ext cx="5677350" cy="209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8900" y="2515525"/>
            <a:ext cx="5677350" cy="2337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69"/>
          <p:cNvSpPr txBox="1"/>
          <p:nvPr>
            <p:ph idx="12" type="sldNum"/>
          </p:nvPr>
        </p:nvSpPr>
        <p:spPr>
          <a:xfrm>
            <a:off x="685800" y="4684691"/>
            <a:ext cx="473299" cy="2221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3" name="Google Shape;773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9949" y="439971"/>
            <a:ext cx="6763724" cy="2948940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69"/>
          <p:cNvSpPr txBox="1"/>
          <p:nvPr/>
        </p:nvSpPr>
        <p:spPr>
          <a:xfrm>
            <a:off x="1171865" y="3603836"/>
            <a:ext cx="69432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5076"/>
              </a:buClr>
              <a:buSzPts val="1800"/>
              <a:buFont typeface="IBM Plex Sans"/>
              <a:buChar char="•"/>
            </a:pPr>
            <a:r>
              <a:rPr b="1" i="0" lang="en" sz="1800" u="none" cap="none" strike="noStrike">
                <a:solidFill>
                  <a:srgbClr val="005076"/>
                </a:solidFill>
                <a:latin typeface="IBM Plex Sans"/>
                <a:ea typeface="IBM Plex Sans"/>
                <a:cs typeface="IBM Plex Sans"/>
                <a:sym typeface="IBM Plex Sans"/>
              </a:rPr>
              <a:t>Most common lead sources are trade show/event, internet, and referrals.</a:t>
            </a:r>
            <a:endParaRPr b="1" sz="1100">
              <a:solidFill>
                <a:srgbClr val="00507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5076"/>
              </a:buClr>
              <a:buSzPts val="1800"/>
              <a:buFont typeface="IBM Plex Sans"/>
              <a:buChar char="•"/>
            </a:pPr>
            <a:r>
              <a:rPr b="1" i="0" lang="en" sz="1800" u="none" cap="none" strike="noStrike">
                <a:solidFill>
                  <a:srgbClr val="005076"/>
                </a:solidFill>
                <a:latin typeface="IBM Plex Sans"/>
                <a:ea typeface="IBM Plex Sans"/>
                <a:cs typeface="IBM Plex Sans"/>
                <a:sym typeface="IBM Plex Sans"/>
              </a:rPr>
              <a:t>Paid advertisements have the highest suspension probability rates.</a:t>
            </a:r>
            <a:endParaRPr b="1" sz="1100">
              <a:solidFill>
                <a:srgbClr val="00507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70"/>
          <p:cNvSpPr txBox="1"/>
          <p:nvPr>
            <p:ph idx="12" type="sldNum"/>
          </p:nvPr>
        </p:nvSpPr>
        <p:spPr>
          <a:xfrm>
            <a:off x="685800" y="4684691"/>
            <a:ext cx="473299" cy="2221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graph of numbers and lines&#10;&#10;AI-generated content may be incorrect." id="780" name="Google Shape;780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100" y="1256950"/>
            <a:ext cx="8280802" cy="3047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71"/>
          <p:cNvSpPr txBox="1"/>
          <p:nvPr>
            <p:ph idx="1" type="subTitle"/>
          </p:nvPr>
        </p:nvSpPr>
        <p:spPr>
          <a:xfrm>
            <a:off x="304800" y="240550"/>
            <a:ext cx="35142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 sz="2100">
                <a:solidFill>
                  <a:srgbClr val="00507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Focus on the Success</a:t>
            </a:r>
            <a:endParaRPr sz="2100">
              <a:solidFill>
                <a:srgbClr val="00507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786" name="Google Shape;786;p71"/>
          <p:cNvSpPr txBox="1"/>
          <p:nvPr>
            <p:ph idx="5" type="body"/>
          </p:nvPr>
        </p:nvSpPr>
        <p:spPr>
          <a:xfrm>
            <a:off x="228600" y="1374138"/>
            <a:ext cx="3117300" cy="8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We are going to start from focus on Big Sky’s success, about which lead source has the most customers who have successful transactions with Big Sky?</a:t>
            </a:r>
            <a:endParaRPr sz="14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1400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They are mainly from internet, trade show/event, and referral</a:t>
            </a:r>
            <a:endParaRPr sz="14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787" name="Google Shape;787;p71"/>
          <p:cNvGrpSpPr/>
          <p:nvPr/>
        </p:nvGrpSpPr>
        <p:grpSpPr>
          <a:xfrm>
            <a:off x="8174556" y="2181893"/>
            <a:ext cx="574985" cy="507291"/>
            <a:chOff x="6107475" y="4573475"/>
            <a:chExt cx="594300" cy="501771"/>
          </a:xfrm>
        </p:grpSpPr>
        <p:sp>
          <p:nvSpPr>
            <p:cNvPr id="788" name="Google Shape;788;p71"/>
            <p:cNvSpPr/>
            <p:nvPr/>
          </p:nvSpPr>
          <p:spPr>
            <a:xfrm>
              <a:off x="6107475" y="457347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71"/>
            <p:cNvSpPr/>
            <p:nvPr/>
          </p:nvSpPr>
          <p:spPr>
            <a:xfrm>
              <a:off x="6244650" y="457347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71"/>
            <p:cNvSpPr/>
            <p:nvPr/>
          </p:nvSpPr>
          <p:spPr>
            <a:xfrm>
              <a:off x="6381825" y="457347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71"/>
            <p:cNvSpPr/>
            <p:nvPr/>
          </p:nvSpPr>
          <p:spPr>
            <a:xfrm>
              <a:off x="6519000" y="457347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71"/>
            <p:cNvSpPr/>
            <p:nvPr/>
          </p:nvSpPr>
          <p:spPr>
            <a:xfrm>
              <a:off x="6656175" y="457347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71"/>
            <p:cNvSpPr/>
            <p:nvPr/>
          </p:nvSpPr>
          <p:spPr>
            <a:xfrm>
              <a:off x="6107475" y="468816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71"/>
            <p:cNvSpPr/>
            <p:nvPr/>
          </p:nvSpPr>
          <p:spPr>
            <a:xfrm>
              <a:off x="6244650" y="468816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71"/>
            <p:cNvSpPr/>
            <p:nvPr/>
          </p:nvSpPr>
          <p:spPr>
            <a:xfrm>
              <a:off x="6381825" y="468816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71"/>
            <p:cNvSpPr/>
            <p:nvPr/>
          </p:nvSpPr>
          <p:spPr>
            <a:xfrm>
              <a:off x="6519000" y="468816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71"/>
            <p:cNvSpPr/>
            <p:nvPr/>
          </p:nvSpPr>
          <p:spPr>
            <a:xfrm>
              <a:off x="6656175" y="468816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71"/>
            <p:cNvSpPr/>
            <p:nvPr/>
          </p:nvSpPr>
          <p:spPr>
            <a:xfrm>
              <a:off x="6107475" y="480026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71"/>
            <p:cNvSpPr/>
            <p:nvPr/>
          </p:nvSpPr>
          <p:spPr>
            <a:xfrm>
              <a:off x="6244650" y="480026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71"/>
            <p:cNvSpPr/>
            <p:nvPr/>
          </p:nvSpPr>
          <p:spPr>
            <a:xfrm>
              <a:off x="6381825" y="480026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71"/>
            <p:cNvSpPr/>
            <p:nvPr/>
          </p:nvSpPr>
          <p:spPr>
            <a:xfrm>
              <a:off x="6519000" y="480026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71"/>
            <p:cNvSpPr/>
            <p:nvPr/>
          </p:nvSpPr>
          <p:spPr>
            <a:xfrm>
              <a:off x="6656175" y="480026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71"/>
            <p:cNvSpPr/>
            <p:nvPr/>
          </p:nvSpPr>
          <p:spPr>
            <a:xfrm>
              <a:off x="6107475" y="491495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71"/>
            <p:cNvSpPr/>
            <p:nvPr/>
          </p:nvSpPr>
          <p:spPr>
            <a:xfrm>
              <a:off x="6244650" y="491495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71"/>
            <p:cNvSpPr/>
            <p:nvPr/>
          </p:nvSpPr>
          <p:spPr>
            <a:xfrm>
              <a:off x="6381825" y="491495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71"/>
            <p:cNvSpPr/>
            <p:nvPr/>
          </p:nvSpPr>
          <p:spPr>
            <a:xfrm>
              <a:off x="6519000" y="491495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71"/>
            <p:cNvSpPr/>
            <p:nvPr/>
          </p:nvSpPr>
          <p:spPr>
            <a:xfrm>
              <a:off x="6656175" y="491495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71"/>
            <p:cNvSpPr/>
            <p:nvPr/>
          </p:nvSpPr>
          <p:spPr>
            <a:xfrm>
              <a:off x="6107475" y="5029646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71"/>
            <p:cNvSpPr/>
            <p:nvPr/>
          </p:nvSpPr>
          <p:spPr>
            <a:xfrm>
              <a:off x="6244650" y="5029646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71"/>
            <p:cNvSpPr/>
            <p:nvPr/>
          </p:nvSpPr>
          <p:spPr>
            <a:xfrm>
              <a:off x="6381825" y="5029646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71"/>
            <p:cNvSpPr/>
            <p:nvPr/>
          </p:nvSpPr>
          <p:spPr>
            <a:xfrm>
              <a:off x="6519000" y="5029646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71"/>
            <p:cNvSpPr/>
            <p:nvPr/>
          </p:nvSpPr>
          <p:spPr>
            <a:xfrm>
              <a:off x="6656175" y="5029646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13" name="Google Shape;81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7168" y="1219200"/>
            <a:ext cx="5600132" cy="25717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14" name="Google Shape;814;p71"/>
          <p:cNvSpPr/>
          <p:nvPr/>
        </p:nvSpPr>
        <p:spPr>
          <a:xfrm>
            <a:off x="3863450" y="1451950"/>
            <a:ext cx="1268400" cy="791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4"/>
          <p:cNvSpPr/>
          <p:nvPr/>
        </p:nvSpPr>
        <p:spPr>
          <a:xfrm>
            <a:off x="342900" y="331400"/>
            <a:ext cx="3180900" cy="1650900"/>
          </a:xfrm>
          <a:prstGeom prst="rect">
            <a:avLst/>
          </a:prstGeom>
          <a:solidFill>
            <a:srgbClr val="0050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cxnSp>
        <p:nvCxnSpPr>
          <p:cNvPr id="479" name="Google Shape;479;p54"/>
          <p:cNvCxnSpPr/>
          <p:nvPr/>
        </p:nvCxnSpPr>
        <p:spPr>
          <a:xfrm>
            <a:off x="4818776" y="476800"/>
            <a:ext cx="39156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0" name="Google Shape;480;p54"/>
          <p:cNvSpPr/>
          <p:nvPr>
            <p:ph idx="2" type="pic"/>
          </p:nvPr>
        </p:nvSpPr>
        <p:spPr>
          <a:xfrm>
            <a:off x="457200" y="2571750"/>
            <a:ext cx="3358200" cy="2118900"/>
          </a:xfrm>
          <a:prstGeom prst="rect">
            <a:avLst/>
          </a:prstGeom>
          <a:noFill/>
          <a:ln>
            <a:noFill/>
          </a:ln>
        </p:spPr>
      </p:sp>
      <p:sp>
        <p:nvSpPr>
          <p:cNvPr id="481" name="Google Shape;481;p54"/>
          <p:cNvSpPr/>
          <p:nvPr/>
        </p:nvSpPr>
        <p:spPr>
          <a:xfrm>
            <a:off x="5129702" y="2241225"/>
            <a:ext cx="132900" cy="132900"/>
          </a:xfrm>
          <a:prstGeom prst="rect">
            <a:avLst/>
          </a:prstGeom>
          <a:solidFill>
            <a:srgbClr val="267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54"/>
          <p:cNvSpPr txBox="1"/>
          <p:nvPr>
            <p:ph idx="1" type="subTitle"/>
          </p:nvPr>
        </p:nvSpPr>
        <p:spPr>
          <a:xfrm>
            <a:off x="5328600" y="629200"/>
            <a:ext cx="33582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b="1" lang="en" sz="2100">
                <a:solidFill>
                  <a:srgbClr val="005576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b="1" sz="2100">
              <a:solidFill>
                <a:srgbClr val="00557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3" name="Google Shape;483;p54"/>
          <p:cNvSpPr txBox="1"/>
          <p:nvPr>
            <p:ph idx="2" type="body"/>
          </p:nvPr>
        </p:nvSpPr>
        <p:spPr>
          <a:xfrm>
            <a:off x="5015650" y="1290250"/>
            <a:ext cx="4013700" cy="28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This is a great exercise to have an open opportunity to see what we find  </a:t>
            </a:r>
            <a:endParaRPr sz="13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Areas to improve to pave </a:t>
            </a:r>
            <a:r>
              <a:rPr lang="en" sz="1300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</a:t>
            </a:r>
            <a:r>
              <a:rPr lang="en" sz="1300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 way for increased future successes</a:t>
            </a:r>
            <a:endParaRPr sz="13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45720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Allows Big Sky to focus on the most </a:t>
            </a:r>
            <a:r>
              <a:rPr lang="en" sz="1300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important</a:t>
            </a:r>
            <a:r>
              <a:rPr lang="en" sz="1300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 factors bringing new clients</a:t>
            </a:r>
            <a:endParaRPr sz="13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54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85" name="Google Shape;485;p54"/>
          <p:cNvGrpSpPr/>
          <p:nvPr/>
        </p:nvGrpSpPr>
        <p:grpSpPr>
          <a:xfrm>
            <a:off x="433233" y="4117747"/>
            <a:ext cx="594300" cy="501771"/>
            <a:chOff x="6107475" y="4573475"/>
            <a:chExt cx="594300" cy="501771"/>
          </a:xfrm>
        </p:grpSpPr>
        <p:sp>
          <p:nvSpPr>
            <p:cNvPr id="486" name="Google Shape;486;p54"/>
            <p:cNvSpPr/>
            <p:nvPr/>
          </p:nvSpPr>
          <p:spPr>
            <a:xfrm>
              <a:off x="610747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54"/>
            <p:cNvSpPr/>
            <p:nvPr/>
          </p:nvSpPr>
          <p:spPr>
            <a:xfrm>
              <a:off x="6244650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54"/>
            <p:cNvSpPr/>
            <p:nvPr/>
          </p:nvSpPr>
          <p:spPr>
            <a:xfrm>
              <a:off x="638182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54"/>
            <p:cNvSpPr/>
            <p:nvPr/>
          </p:nvSpPr>
          <p:spPr>
            <a:xfrm>
              <a:off x="6519000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54"/>
            <p:cNvSpPr/>
            <p:nvPr/>
          </p:nvSpPr>
          <p:spPr>
            <a:xfrm>
              <a:off x="665617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54"/>
            <p:cNvSpPr/>
            <p:nvPr/>
          </p:nvSpPr>
          <p:spPr>
            <a:xfrm>
              <a:off x="610747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54"/>
            <p:cNvSpPr/>
            <p:nvPr/>
          </p:nvSpPr>
          <p:spPr>
            <a:xfrm>
              <a:off x="6244650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54"/>
            <p:cNvSpPr/>
            <p:nvPr/>
          </p:nvSpPr>
          <p:spPr>
            <a:xfrm>
              <a:off x="638182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54"/>
            <p:cNvSpPr/>
            <p:nvPr/>
          </p:nvSpPr>
          <p:spPr>
            <a:xfrm>
              <a:off x="6519000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54"/>
            <p:cNvSpPr/>
            <p:nvPr/>
          </p:nvSpPr>
          <p:spPr>
            <a:xfrm>
              <a:off x="665617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54"/>
            <p:cNvSpPr/>
            <p:nvPr/>
          </p:nvSpPr>
          <p:spPr>
            <a:xfrm>
              <a:off x="610747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54"/>
            <p:cNvSpPr/>
            <p:nvPr/>
          </p:nvSpPr>
          <p:spPr>
            <a:xfrm>
              <a:off x="6244650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54"/>
            <p:cNvSpPr/>
            <p:nvPr/>
          </p:nvSpPr>
          <p:spPr>
            <a:xfrm>
              <a:off x="638182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54"/>
            <p:cNvSpPr/>
            <p:nvPr/>
          </p:nvSpPr>
          <p:spPr>
            <a:xfrm>
              <a:off x="6519000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54"/>
            <p:cNvSpPr/>
            <p:nvPr/>
          </p:nvSpPr>
          <p:spPr>
            <a:xfrm>
              <a:off x="665617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54"/>
            <p:cNvSpPr/>
            <p:nvPr/>
          </p:nvSpPr>
          <p:spPr>
            <a:xfrm>
              <a:off x="610747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54"/>
            <p:cNvSpPr/>
            <p:nvPr/>
          </p:nvSpPr>
          <p:spPr>
            <a:xfrm>
              <a:off x="6244650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54"/>
            <p:cNvSpPr/>
            <p:nvPr/>
          </p:nvSpPr>
          <p:spPr>
            <a:xfrm>
              <a:off x="638182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54"/>
            <p:cNvSpPr/>
            <p:nvPr/>
          </p:nvSpPr>
          <p:spPr>
            <a:xfrm>
              <a:off x="6519000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54"/>
            <p:cNvSpPr/>
            <p:nvPr/>
          </p:nvSpPr>
          <p:spPr>
            <a:xfrm>
              <a:off x="665617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54"/>
            <p:cNvSpPr/>
            <p:nvPr/>
          </p:nvSpPr>
          <p:spPr>
            <a:xfrm>
              <a:off x="610747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54"/>
            <p:cNvSpPr/>
            <p:nvPr/>
          </p:nvSpPr>
          <p:spPr>
            <a:xfrm>
              <a:off x="6244650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54"/>
            <p:cNvSpPr/>
            <p:nvPr/>
          </p:nvSpPr>
          <p:spPr>
            <a:xfrm>
              <a:off x="638182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54"/>
            <p:cNvSpPr/>
            <p:nvPr/>
          </p:nvSpPr>
          <p:spPr>
            <a:xfrm>
              <a:off x="6519000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54"/>
            <p:cNvSpPr/>
            <p:nvPr/>
          </p:nvSpPr>
          <p:spPr>
            <a:xfrm>
              <a:off x="665617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1" name="Google Shape;511;p54"/>
          <p:cNvGrpSpPr/>
          <p:nvPr/>
        </p:nvGrpSpPr>
        <p:grpSpPr>
          <a:xfrm>
            <a:off x="678971" y="2316202"/>
            <a:ext cx="324300" cy="1072150"/>
            <a:chOff x="8278241" y="2502000"/>
            <a:chExt cx="324300" cy="1072150"/>
          </a:xfrm>
        </p:grpSpPr>
        <p:sp>
          <p:nvSpPr>
            <p:cNvPr id="512" name="Google Shape;512;p54"/>
            <p:cNvSpPr/>
            <p:nvPr/>
          </p:nvSpPr>
          <p:spPr>
            <a:xfrm>
              <a:off x="8278241" y="2502000"/>
              <a:ext cx="324300" cy="280500"/>
            </a:xfrm>
            <a:prstGeom prst="triangle">
              <a:avLst>
                <a:gd fmla="val 50000" name="adj"/>
              </a:avLst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54"/>
            <p:cNvSpPr/>
            <p:nvPr/>
          </p:nvSpPr>
          <p:spPr>
            <a:xfrm>
              <a:off x="8278241" y="2897825"/>
              <a:ext cx="324300" cy="280500"/>
            </a:xfrm>
            <a:prstGeom prst="triangle">
              <a:avLst>
                <a:gd fmla="val 50000" name="adj"/>
              </a:avLst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54"/>
            <p:cNvSpPr/>
            <p:nvPr/>
          </p:nvSpPr>
          <p:spPr>
            <a:xfrm>
              <a:off x="8278241" y="3293650"/>
              <a:ext cx="324300" cy="280500"/>
            </a:xfrm>
            <a:prstGeom prst="triangle">
              <a:avLst>
                <a:gd fmla="val 50000" name="adj"/>
              </a:avLst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15" name="Google Shape;51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788" y="967475"/>
            <a:ext cx="3696976" cy="37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54"/>
          <p:cNvSpPr/>
          <p:nvPr/>
        </p:nvSpPr>
        <p:spPr>
          <a:xfrm>
            <a:off x="8685400" y="4869675"/>
            <a:ext cx="132900" cy="132900"/>
          </a:xfrm>
          <a:prstGeom prst="rect">
            <a:avLst/>
          </a:prstGeom>
          <a:solidFill>
            <a:srgbClr val="3092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54"/>
          <p:cNvSpPr txBox="1"/>
          <p:nvPr/>
        </p:nvSpPr>
        <p:spPr>
          <a:xfrm>
            <a:off x="8294000" y="4790350"/>
            <a:ext cx="735300" cy="28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18" name="Google Shape;518;p54"/>
          <p:cNvSpPr/>
          <p:nvPr/>
        </p:nvSpPr>
        <p:spPr>
          <a:xfrm>
            <a:off x="5129702" y="1458663"/>
            <a:ext cx="132900" cy="132900"/>
          </a:xfrm>
          <a:prstGeom prst="rect">
            <a:avLst/>
          </a:prstGeom>
          <a:solidFill>
            <a:srgbClr val="267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54"/>
          <p:cNvSpPr/>
          <p:nvPr/>
        </p:nvSpPr>
        <p:spPr>
          <a:xfrm>
            <a:off x="5129702" y="3023775"/>
            <a:ext cx="132900" cy="132900"/>
          </a:xfrm>
          <a:prstGeom prst="rect">
            <a:avLst/>
          </a:prstGeom>
          <a:solidFill>
            <a:srgbClr val="267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72"/>
          <p:cNvSpPr txBox="1"/>
          <p:nvPr>
            <p:ph idx="1" type="subTitle"/>
          </p:nvPr>
        </p:nvSpPr>
        <p:spPr>
          <a:xfrm>
            <a:off x="228600" y="164350"/>
            <a:ext cx="35142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lang="en" sz="2100">
                <a:solidFill>
                  <a:srgbClr val="00507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Focus on the Success</a:t>
            </a:r>
            <a:endParaRPr sz="2100">
              <a:solidFill>
                <a:srgbClr val="005076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820" name="Google Shape;820;p72"/>
          <p:cNvSpPr txBox="1"/>
          <p:nvPr/>
        </p:nvSpPr>
        <p:spPr>
          <a:xfrm>
            <a:off x="4642485" y="1734662"/>
            <a:ext cx="1387500" cy="23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grpSp>
        <p:nvGrpSpPr>
          <p:cNvPr id="821" name="Google Shape;821;p72"/>
          <p:cNvGrpSpPr/>
          <p:nvPr/>
        </p:nvGrpSpPr>
        <p:grpSpPr>
          <a:xfrm>
            <a:off x="8174556" y="886493"/>
            <a:ext cx="574985" cy="507291"/>
            <a:chOff x="6107475" y="4573475"/>
            <a:chExt cx="594300" cy="501771"/>
          </a:xfrm>
        </p:grpSpPr>
        <p:sp>
          <p:nvSpPr>
            <p:cNvPr id="822" name="Google Shape;822;p72"/>
            <p:cNvSpPr/>
            <p:nvPr/>
          </p:nvSpPr>
          <p:spPr>
            <a:xfrm>
              <a:off x="6107475" y="457347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72"/>
            <p:cNvSpPr/>
            <p:nvPr/>
          </p:nvSpPr>
          <p:spPr>
            <a:xfrm>
              <a:off x="6244650" y="457347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72"/>
            <p:cNvSpPr/>
            <p:nvPr/>
          </p:nvSpPr>
          <p:spPr>
            <a:xfrm>
              <a:off x="6381825" y="457347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72"/>
            <p:cNvSpPr/>
            <p:nvPr/>
          </p:nvSpPr>
          <p:spPr>
            <a:xfrm>
              <a:off x="6519000" y="457347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72"/>
            <p:cNvSpPr/>
            <p:nvPr/>
          </p:nvSpPr>
          <p:spPr>
            <a:xfrm>
              <a:off x="6656175" y="457347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72"/>
            <p:cNvSpPr/>
            <p:nvPr/>
          </p:nvSpPr>
          <p:spPr>
            <a:xfrm>
              <a:off x="6107475" y="468816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72"/>
            <p:cNvSpPr/>
            <p:nvPr/>
          </p:nvSpPr>
          <p:spPr>
            <a:xfrm>
              <a:off x="6244650" y="468816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72"/>
            <p:cNvSpPr/>
            <p:nvPr/>
          </p:nvSpPr>
          <p:spPr>
            <a:xfrm>
              <a:off x="6381825" y="468816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72"/>
            <p:cNvSpPr/>
            <p:nvPr/>
          </p:nvSpPr>
          <p:spPr>
            <a:xfrm>
              <a:off x="6519000" y="468816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72"/>
            <p:cNvSpPr/>
            <p:nvPr/>
          </p:nvSpPr>
          <p:spPr>
            <a:xfrm>
              <a:off x="6656175" y="468816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72"/>
            <p:cNvSpPr/>
            <p:nvPr/>
          </p:nvSpPr>
          <p:spPr>
            <a:xfrm>
              <a:off x="6107475" y="480026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72"/>
            <p:cNvSpPr/>
            <p:nvPr/>
          </p:nvSpPr>
          <p:spPr>
            <a:xfrm>
              <a:off x="6244650" y="480026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72"/>
            <p:cNvSpPr/>
            <p:nvPr/>
          </p:nvSpPr>
          <p:spPr>
            <a:xfrm>
              <a:off x="6381825" y="480026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72"/>
            <p:cNvSpPr/>
            <p:nvPr/>
          </p:nvSpPr>
          <p:spPr>
            <a:xfrm>
              <a:off x="6519000" y="480026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72"/>
            <p:cNvSpPr/>
            <p:nvPr/>
          </p:nvSpPr>
          <p:spPr>
            <a:xfrm>
              <a:off x="6656175" y="480026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72"/>
            <p:cNvSpPr/>
            <p:nvPr/>
          </p:nvSpPr>
          <p:spPr>
            <a:xfrm>
              <a:off x="6107475" y="491495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72"/>
            <p:cNvSpPr/>
            <p:nvPr/>
          </p:nvSpPr>
          <p:spPr>
            <a:xfrm>
              <a:off x="6244650" y="491495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72"/>
            <p:cNvSpPr/>
            <p:nvPr/>
          </p:nvSpPr>
          <p:spPr>
            <a:xfrm>
              <a:off x="6381825" y="491495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72"/>
            <p:cNvSpPr/>
            <p:nvPr/>
          </p:nvSpPr>
          <p:spPr>
            <a:xfrm>
              <a:off x="6519000" y="491495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72"/>
            <p:cNvSpPr/>
            <p:nvPr/>
          </p:nvSpPr>
          <p:spPr>
            <a:xfrm>
              <a:off x="6656175" y="491495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72"/>
            <p:cNvSpPr/>
            <p:nvPr/>
          </p:nvSpPr>
          <p:spPr>
            <a:xfrm>
              <a:off x="6107475" y="5029646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72"/>
            <p:cNvSpPr/>
            <p:nvPr/>
          </p:nvSpPr>
          <p:spPr>
            <a:xfrm>
              <a:off x="6244650" y="5029646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72"/>
            <p:cNvSpPr/>
            <p:nvPr/>
          </p:nvSpPr>
          <p:spPr>
            <a:xfrm>
              <a:off x="6381825" y="5029646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72"/>
            <p:cNvSpPr/>
            <p:nvPr/>
          </p:nvSpPr>
          <p:spPr>
            <a:xfrm>
              <a:off x="6519000" y="5029646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72"/>
            <p:cNvSpPr/>
            <p:nvPr/>
          </p:nvSpPr>
          <p:spPr>
            <a:xfrm>
              <a:off x="6656175" y="5029646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47" name="Google Shape;847;p72"/>
          <p:cNvPicPr preferRelativeResize="0"/>
          <p:nvPr/>
        </p:nvPicPr>
        <p:blipFill rotWithShape="1">
          <a:blip r:embed="rId3">
            <a:alphaModFix/>
          </a:blip>
          <a:srcRect b="0" l="931" r="0" t="0"/>
          <a:stretch/>
        </p:blipFill>
        <p:spPr>
          <a:xfrm>
            <a:off x="228600" y="814625"/>
            <a:ext cx="6339500" cy="25717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48" name="Google Shape;848;p72"/>
          <p:cNvSpPr txBox="1"/>
          <p:nvPr/>
        </p:nvSpPr>
        <p:spPr>
          <a:xfrm>
            <a:off x="4435900" y="3467800"/>
            <a:ext cx="4670100" cy="12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We also breaks down the details in the sub leads:</a:t>
            </a:r>
            <a:endParaRPr sz="13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 sz="1300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top 5 events attract deals success customers are Google Adwords, Big Sky Website, Google Search, Referral - Customer, and International Franchise Association</a:t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73"/>
          <p:cNvSpPr txBox="1"/>
          <p:nvPr>
            <p:ph idx="1" type="subTitle"/>
          </p:nvPr>
        </p:nvSpPr>
        <p:spPr>
          <a:xfrm>
            <a:off x="342900" y="353275"/>
            <a:ext cx="35142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b="1" lang="en" sz="2100">
                <a:solidFill>
                  <a:srgbClr val="005076"/>
                </a:solidFill>
                <a:latin typeface="Montserrat"/>
                <a:ea typeface="Montserrat"/>
                <a:cs typeface="Montserrat"/>
                <a:sym typeface="Montserrat"/>
              </a:rPr>
              <a:t>Leads and Contacts</a:t>
            </a:r>
            <a:endParaRPr b="1" sz="2100">
              <a:solidFill>
                <a:srgbClr val="00507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54" name="Google Shape;854;p73"/>
          <p:cNvGrpSpPr/>
          <p:nvPr/>
        </p:nvGrpSpPr>
        <p:grpSpPr>
          <a:xfrm>
            <a:off x="8174556" y="886493"/>
            <a:ext cx="574985" cy="507291"/>
            <a:chOff x="6107475" y="4573475"/>
            <a:chExt cx="594300" cy="501771"/>
          </a:xfrm>
        </p:grpSpPr>
        <p:sp>
          <p:nvSpPr>
            <p:cNvPr id="855" name="Google Shape;855;p73"/>
            <p:cNvSpPr/>
            <p:nvPr/>
          </p:nvSpPr>
          <p:spPr>
            <a:xfrm>
              <a:off x="6107475" y="457347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73"/>
            <p:cNvSpPr/>
            <p:nvPr/>
          </p:nvSpPr>
          <p:spPr>
            <a:xfrm>
              <a:off x="6244650" y="457347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73"/>
            <p:cNvSpPr/>
            <p:nvPr/>
          </p:nvSpPr>
          <p:spPr>
            <a:xfrm>
              <a:off x="6381825" y="457347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73"/>
            <p:cNvSpPr/>
            <p:nvPr/>
          </p:nvSpPr>
          <p:spPr>
            <a:xfrm>
              <a:off x="6519000" y="457347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73"/>
            <p:cNvSpPr/>
            <p:nvPr/>
          </p:nvSpPr>
          <p:spPr>
            <a:xfrm>
              <a:off x="6656175" y="457347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73"/>
            <p:cNvSpPr/>
            <p:nvPr/>
          </p:nvSpPr>
          <p:spPr>
            <a:xfrm>
              <a:off x="6107475" y="468816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73"/>
            <p:cNvSpPr/>
            <p:nvPr/>
          </p:nvSpPr>
          <p:spPr>
            <a:xfrm>
              <a:off x="6244650" y="468816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73"/>
            <p:cNvSpPr/>
            <p:nvPr/>
          </p:nvSpPr>
          <p:spPr>
            <a:xfrm>
              <a:off x="6381825" y="468816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73"/>
            <p:cNvSpPr/>
            <p:nvPr/>
          </p:nvSpPr>
          <p:spPr>
            <a:xfrm>
              <a:off x="6519000" y="468816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73"/>
            <p:cNvSpPr/>
            <p:nvPr/>
          </p:nvSpPr>
          <p:spPr>
            <a:xfrm>
              <a:off x="6656175" y="4688165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73"/>
            <p:cNvSpPr/>
            <p:nvPr/>
          </p:nvSpPr>
          <p:spPr>
            <a:xfrm>
              <a:off x="6107475" y="480026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73"/>
            <p:cNvSpPr/>
            <p:nvPr/>
          </p:nvSpPr>
          <p:spPr>
            <a:xfrm>
              <a:off x="6244650" y="480026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73"/>
            <p:cNvSpPr/>
            <p:nvPr/>
          </p:nvSpPr>
          <p:spPr>
            <a:xfrm>
              <a:off x="6381825" y="480026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73"/>
            <p:cNvSpPr/>
            <p:nvPr/>
          </p:nvSpPr>
          <p:spPr>
            <a:xfrm>
              <a:off x="6519000" y="480026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73"/>
            <p:cNvSpPr/>
            <p:nvPr/>
          </p:nvSpPr>
          <p:spPr>
            <a:xfrm>
              <a:off x="6656175" y="480026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73"/>
            <p:cNvSpPr/>
            <p:nvPr/>
          </p:nvSpPr>
          <p:spPr>
            <a:xfrm>
              <a:off x="6107475" y="491495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73"/>
            <p:cNvSpPr/>
            <p:nvPr/>
          </p:nvSpPr>
          <p:spPr>
            <a:xfrm>
              <a:off x="6244650" y="491495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73"/>
            <p:cNvSpPr/>
            <p:nvPr/>
          </p:nvSpPr>
          <p:spPr>
            <a:xfrm>
              <a:off x="6381825" y="491495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73"/>
            <p:cNvSpPr/>
            <p:nvPr/>
          </p:nvSpPr>
          <p:spPr>
            <a:xfrm>
              <a:off x="6519000" y="491495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73"/>
            <p:cNvSpPr/>
            <p:nvPr/>
          </p:nvSpPr>
          <p:spPr>
            <a:xfrm>
              <a:off x="6656175" y="4914957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73"/>
            <p:cNvSpPr/>
            <p:nvPr/>
          </p:nvSpPr>
          <p:spPr>
            <a:xfrm>
              <a:off x="6107475" y="5029646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73"/>
            <p:cNvSpPr/>
            <p:nvPr/>
          </p:nvSpPr>
          <p:spPr>
            <a:xfrm>
              <a:off x="6244650" y="5029646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73"/>
            <p:cNvSpPr/>
            <p:nvPr/>
          </p:nvSpPr>
          <p:spPr>
            <a:xfrm>
              <a:off x="6381825" y="5029646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73"/>
            <p:cNvSpPr/>
            <p:nvPr/>
          </p:nvSpPr>
          <p:spPr>
            <a:xfrm>
              <a:off x="6519000" y="5029646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73"/>
            <p:cNvSpPr/>
            <p:nvPr/>
          </p:nvSpPr>
          <p:spPr>
            <a:xfrm>
              <a:off x="6656175" y="5029646"/>
              <a:ext cx="45600" cy="45600"/>
            </a:xfrm>
            <a:prstGeom prst="ellipse">
              <a:avLst/>
            </a:prstGeom>
            <a:solidFill>
              <a:srgbClr val="0050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80" name="Google Shape;88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9" y="0"/>
            <a:ext cx="4571992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00295"/>
            <a:ext cx="4572000" cy="2743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74"/>
          <p:cNvSpPr txBox="1"/>
          <p:nvPr>
            <p:ph type="title"/>
          </p:nvPr>
        </p:nvSpPr>
        <p:spPr>
          <a:xfrm>
            <a:off x="684255" y="438358"/>
            <a:ext cx="7773943" cy="62157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1" lang="en">
                <a:solidFill>
                  <a:srgbClr val="005076"/>
                </a:solidFill>
                <a:latin typeface="Montserrat"/>
                <a:ea typeface="Montserrat"/>
                <a:cs typeface="Montserrat"/>
                <a:sym typeface="Montserrat"/>
              </a:rPr>
              <a:t>MOST CLIENTS PER STATE FROM DEALS DATASET</a:t>
            </a:r>
            <a:endParaRPr b="1">
              <a:solidFill>
                <a:srgbClr val="00507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7" name="Google Shape;887;p74"/>
          <p:cNvSpPr txBox="1"/>
          <p:nvPr>
            <p:ph idx="12" type="sldNum"/>
          </p:nvPr>
        </p:nvSpPr>
        <p:spPr>
          <a:xfrm>
            <a:off x="685800" y="4684691"/>
            <a:ext cx="473299" cy="2221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graph of a number of states&#10;&#10;AI-generated content may be incorrect." id="888" name="Google Shape;888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3905" y="1145942"/>
            <a:ext cx="6876664" cy="3276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75"/>
          <p:cNvSpPr txBox="1"/>
          <p:nvPr>
            <p:ph idx="12" type="sldNum"/>
          </p:nvPr>
        </p:nvSpPr>
        <p:spPr>
          <a:xfrm>
            <a:off x="220550" y="4775991"/>
            <a:ext cx="47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map of the united states&#10;&#10;AI-generated content may be incorrect." id="894" name="Google Shape;894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287" y="825667"/>
            <a:ext cx="8895149" cy="3193096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75"/>
          <p:cNvSpPr txBox="1"/>
          <p:nvPr/>
        </p:nvSpPr>
        <p:spPr>
          <a:xfrm>
            <a:off x="7337625" y="1690225"/>
            <a:ext cx="1688400" cy="20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324A"/>
              </a:buClr>
              <a:buSzPts val="1400"/>
              <a:buFont typeface="IBM Plex Sans"/>
              <a:buChar char="•"/>
            </a:pPr>
            <a:r>
              <a:rPr i="0" lang="en" sz="1400" u="none" cap="none" strike="noStrike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Higher probability rates in Nebraska, Utah, and Washington.</a:t>
            </a:r>
            <a:endParaRPr sz="11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324A"/>
              </a:buClr>
              <a:buSzPts val="1400"/>
              <a:buFont typeface="IBM Plex Sans"/>
              <a:buChar char="•"/>
            </a:pPr>
            <a:r>
              <a:rPr i="0" lang="en" sz="1400" u="none" cap="none" strike="noStrike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No regional clusters impacting deal rates.</a:t>
            </a:r>
            <a:endParaRPr sz="11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96" name="Google Shape;896;p75"/>
          <p:cNvSpPr txBox="1"/>
          <p:nvPr/>
        </p:nvSpPr>
        <p:spPr>
          <a:xfrm>
            <a:off x="424275" y="238275"/>
            <a:ext cx="82626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A2E"/>
              </a:buClr>
              <a:buSzPts val="3300"/>
              <a:buFont typeface="Arial"/>
              <a:buNone/>
            </a:pPr>
            <a:r>
              <a:rPr b="1" lang="en" sz="2100">
                <a:solidFill>
                  <a:srgbClr val="005076"/>
                </a:solidFill>
                <a:latin typeface="Montserrat"/>
                <a:ea typeface="Montserrat"/>
                <a:cs typeface="Montserrat"/>
                <a:sym typeface="Montserrat"/>
              </a:rPr>
              <a:t>WHERE DEALS ARE MOST EFFECTIVE NATIONALLY</a:t>
            </a:r>
            <a:endParaRPr sz="1200">
              <a:solidFill>
                <a:srgbClr val="004A2E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897" name="Google Shape;897;p75"/>
          <p:cNvSpPr txBox="1"/>
          <p:nvPr/>
        </p:nvSpPr>
        <p:spPr>
          <a:xfrm>
            <a:off x="780075" y="4153200"/>
            <a:ext cx="7551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-Top 5 states by total clients (Florida, Georgia, Texas, California, and Illinois) have high to moderate deal probabilities.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-Some states have high deal probabilities but have small sample sizes.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-Clusters of high to moderate deal probabilities in the Midwest, South, and Northeast.</a:t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76"/>
          <p:cNvSpPr txBox="1"/>
          <p:nvPr>
            <p:ph idx="12" type="sldNum"/>
          </p:nvPr>
        </p:nvSpPr>
        <p:spPr>
          <a:xfrm>
            <a:off x="106250" y="4789416"/>
            <a:ext cx="47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screenshot of a graph&#10;&#10;AI-generated content may be incorrect." id="903" name="Google Shape;903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2969" y="721570"/>
            <a:ext cx="8433903" cy="309720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04" name="Google Shape;904;p76"/>
          <p:cNvSpPr txBox="1"/>
          <p:nvPr/>
        </p:nvSpPr>
        <p:spPr>
          <a:xfrm>
            <a:off x="579900" y="3898375"/>
            <a:ext cx="84339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- Internet, Trade Shows, and Referral all go through each stage and have moderate to high closing probabilities.</a:t>
            </a:r>
            <a:endParaRPr sz="13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- Big Sky Website has high commitment and closing rates.</a:t>
            </a:r>
            <a:endParaRPr sz="13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- All podcasting and cold leads sources lead to suspensions.</a:t>
            </a:r>
            <a:endParaRPr sz="13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- Other website visits have high commitment rates but don’t lead to closing deals.</a:t>
            </a:r>
            <a:endParaRPr sz="13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05" name="Google Shape;905;p76"/>
          <p:cNvSpPr txBox="1"/>
          <p:nvPr/>
        </p:nvSpPr>
        <p:spPr>
          <a:xfrm>
            <a:off x="510450" y="108450"/>
            <a:ext cx="8123100" cy="6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4A2E"/>
              </a:buClr>
              <a:buSzPts val="3300"/>
              <a:buFont typeface="Arial"/>
              <a:buNone/>
            </a:pPr>
            <a:r>
              <a:rPr b="1" lang="en" sz="2100">
                <a:solidFill>
                  <a:srgbClr val="005076"/>
                </a:solidFill>
                <a:latin typeface="Montserrat"/>
                <a:ea typeface="Montserrat"/>
                <a:cs typeface="Montserrat"/>
                <a:sym typeface="Montserrat"/>
              </a:rPr>
              <a:t>WHICH LEAD SOURCES PROGRESS THE MOST?</a:t>
            </a:r>
            <a:endParaRPr sz="1200">
              <a:solidFill>
                <a:srgbClr val="004A2E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77"/>
          <p:cNvSpPr txBox="1"/>
          <p:nvPr>
            <p:ph type="title"/>
          </p:nvPr>
        </p:nvSpPr>
        <p:spPr>
          <a:xfrm>
            <a:off x="692659" y="438358"/>
            <a:ext cx="7765539" cy="907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lang="en" sz="2100">
                <a:solidFill>
                  <a:srgbClr val="005076"/>
                </a:solidFill>
                <a:latin typeface="Montserrat"/>
                <a:ea typeface="Montserrat"/>
                <a:cs typeface="Montserrat"/>
                <a:sym typeface="Montserrat"/>
              </a:rPr>
              <a:t>DISTRIBUTION OF DEAL PROBABILITY PERCENTAGES</a:t>
            </a:r>
            <a:endParaRPr b="1" sz="2100">
              <a:solidFill>
                <a:srgbClr val="00507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1" name="Google Shape;911;p77"/>
          <p:cNvSpPr txBox="1"/>
          <p:nvPr>
            <p:ph idx="12" type="sldNum"/>
          </p:nvPr>
        </p:nvSpPr>
        <p:spPr>
          <a:xfrm>
            <a:off x="685800" y="4684691"/>
            <a:ext cx="473299" cy="2221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graph with a bar and a number of percent&#10;&#10;AI-generated content may be incorrect." id="912" name="Google Shape;912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703" y="1342370"/>
            <a:ext cx="8009266" cy="315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78"/>
          <p:cNvSpPr txBox="1"/>
          <p:nvPr>
            <p:ph idx="12" type="sldNum"/>
          </p:nvPr>
        </p:nvSpPr>
        <p:spPr>
          <a:xfrm>
            <a:off x="685800" y="4684691"/>
            <a:ext cx="473299" cy="2221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8" name="Google Shape;918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633" y="928342"/>
            <a:ext cx="8433903" cy="3041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79"/>
          <p:cNvSpPr txBox="1"/>
          <p:nvPr>
            <p:ph type="title"/>
          </p:nvPr>
        </p:nvSpPr>
        <p:spPr>
          <a:xfrm>
            <a:off x="685030" y="324058"/>
            <a:ext cx="7773900" cy="70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1" lang="en" sz="2100">
                <a:solidFill>
                  <a:srgbClr val="005076"/>
                </a:solidFill>
                <a:latin typeface="Montserrat"/>
                <a:ea typeface="Montserrat"/>
                <a:cs typeface="Montserrat"/>
                <a:sym typeface="Montserrat"/>
              </a:rPr>
              <a:t>SALES FUNNEL STAGES</a:t>
            </a:r>
            <a:endParaRPr b="1" sz="2100">
              <a:solidFill>
                <a:srgbClr val="00507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4" name="Google Shape;924;p79"/>
          <p:cNvSpPr txBox="1"/>
          <p:nvPr>
            <p:ph idx="12" type="sldNum"/>
          </p:nvPr>
        </p:nvSpPr>
        <p:spPr>
          <a:xfrm>
            <a:off x="685800" y="4684691"/>
            <a:ext cx="473299" cy="2221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graph with different colored bars&#10;&#10;AI-generated content may be incorrect." id="925" name="Google Shape;925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7464" y="1288817"/>
            <a:ext cx="6615296" cy="3285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80"/>
          <p:cNvSpPr txBox="1"/>
          <p:nvPr>
            <p:ph type="title"/>
          </p:nvPr>
        </p:nvSpPr>
        <p:spPr>
          <a:xfrm>
            <a:off x="689234" y="375133"/>
            <a:ext cx="7765500" cy="9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1" lang="en" sz="2100">
                <a:solidFill>
                  <a:srgbClr val="005076"/>
                </a:solidFill>
                <a:latin typeface="Montserrat"/>
                <a:ea typeface="Montserrat"/>
                <a:cs typeface="Montserrat"/>
                <a:sym typeface="Montserrat"/>
              </a:rPr>
              <a:t>SALES FUNNEL STAGES (CONT.)</a:t>
            </a:r>
            <a:endParaRPr b="1" sz="2100">
              <a:solidFill>
                <a:srgbClr val="00507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1" name="Google Shape;931;p80"/>
          <p:cNvSpPr txBox="1"/>
          <p:nvPr>
            <p:ph idx="12" type="sldNum"/>
          </p:nvPr>
        </p:nvSpPr>
        <p:spPr>
          <a:xfrm>
            <a:off x="685800" y="4684691"/>
            <a:ext cx="473299" cy="2221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2" name="Google Shape;932;p80"/>
          <p:cNvSpPr txBox="1"/>
          <p:nvPr/>
        </p:nvSpPr>
        <p:spPr>
          <a:xfrm>
            <a:off x="1165640" y="1282438"/>
            <a:ext cx="7485000" cy="28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1905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324A"/>
              </a:buClr>
              <a:buSzPts val="1800"/>
              <a:buFont typeface="IBM Plex Sans"/>
              <a:buChar char="•"/>
            </a:pPr>
            <a:r>
              <a:rPr i="0" lang="en" sz="1800" u="none" cap="none" strike="noStrike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Average sales cycle duration: 79.84 Days</a:t>
            </a:r>
            <a:endParaRPr i="0" sz="1800" u="none" cap="none" strike="noStrike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5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324A"/>
              </a:buClr>
              <a:buSzPts val="1800"/>
              <a:buFont typeface="IBM Plex Sans"/>
              <a:buChar char="•"/>
            </a:pPr>
            <a:r>
              <a:rPr i="0" lang="en" sz="1800" u="none" cap="none" strike="noStrike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Top Lead Sources by average sales cycle:</a:t>
            </a:r>
            <a:endParaRPr sz="18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500" lvl="1" marL="558800" marR="0" rtl="0" algn="l">
              <a:spcBef>
                <a:spcPts val="0"/>
              </a:spcBef>
              <a:spcAft>
                <a:spcPts val="0"/>
              </a:spcAft>
              <a:buClr>
                <a:srgbClr val="00324A"/>
              </a:buClr>
              <a:buSzPts val="1800"/>
              <a:buFont typeface="IBM Plex Sans"/>
              <a:buChar char="o"/>
            </a:pPr>
            <a:r>
              <a:rPr i="0" lang="en" sz="1800" u="none" cap="none" strike="noStrike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Referral: 56 clients, 28.7 average sales cycle duration</a:t>
            </a:r>
            <a:endParaRPr sz="18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500" lvl="1" marL="558800" marR="0" rtl="0" algn="l">
              <a:spcBef>
                <a:spcPts val="0"/>
              </a:spcBef>
              <a:spcAft>
                <a:spcPts val="0"/>
              </a:spcAft>
              <a:buClr>
                <a:srgbClr val="00324A"/>
              </a:buClr>
              <a:buSzPts val="1800"/>
              <a:buFont typeface="IBM Plex Sans"/>
              <a:buChar char="o"/>
            </a:pPr>
            <a:r>
              <a:rPr i="0" lang="en" sz="1800" u="none" cap="none" strike="noStrike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Internet: 48 clients, 49.8 average sales cycle duration</a:t>
            </a:r>
            <a:endParaRPr i="0" sz="1800" u="none" cap="none" strike="noStrike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500" lvl="1" marL="558800" marR="0" rtl="0" algn="l">
              <a:spcBef>
                <a:spcPts val="0"/>
              </a:spcBef>
              <a:spcAft>
                <a:spcPts val="0"/>
              </a:spcAft>
              <a:buClr>
                <a:srgbClr val="00324A"/>
              </a:buClr>
              <a:buSzPts val="1800"/>
              <a:buFont typeface="IBM Plex Sans"/>
              <a:buChar char="o"/>
            </a:pPr>
            <a:r>
              <a:rPr i="0" lang="en" sz="1800" u="none" cap="none" strike="noStrike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Trade Show/Event: 38 clients, 45.8 average sales cycle duration</a:t>
            </a:r>
            <a:endParaRPr i="0" sz="1800" u="none" cap="none" strike="noStrike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5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324A"/>
              </a:buClr>
              <a:buSzPts val="1800"/>
              <a:buFont typeface="IBM Plex Sans"/>
              <a:buChar char="•"/>
            </a:pPr>
            <a:r>
              <a:rPr i="0" lang="en" sz="1800" u="none" cap="none" strike="noStrike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Question to consider from graph: How can Big Sky prevent deals and proposals from being suspended?</a:t>
            </a:r>
            <a:endParaRPr i="0" sz="1800" u="none" cap="none" strike="noStrike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5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324A"/>
              </a:buClr>
              <a:buSzPts val="1800"/>
              <a:buFont typeface="IBM Plex Sans"/>
              <a:buChar char="•"/>
            </a:pPr>
            <a:r>
              <a:rPr i="0" lang="en" sz="1800" u="none" cap="none" strike="noStrike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Average time between proposal sent and closing date is 53.85 days. Does time impact suspension rates?</a:t>
            </a:r>
            <a:endParaRPr sz="18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27000" lvl="1" marL="55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urier New"/>
              <a:buNone/>
            </a:pPr>
            <a:r>
              <a:t/>
            </a:r>
            <a:endParaRPr i="0" sz="1800" u="none" cap="none" strike="noStrike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81"/>
          <p:cNvSpPr txBox="1"/>
          <p:nvPr>
            <p:ph type="title"/>
          </p:nvPr>
        </p:nvSpPr>
        <p:spPr>
          <a:xfrm>
            <a:off x="692659" y="-95042"/>
            <a:ext cx="7765500" cy="9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1" lang="en" sz="2100">
                <a:solidFill>
                  <a:srgbClr val="005076"/>
                </a:solidFill>
                <a:latin typeface="Montserrat"/>
                <a:ea typeface="Montserrat"/>
                <a:cs typeface="Montserrat"/>
                <a:sym typeface="Montserrat"/>
              </a:rPr>
              <a:t>LEAD SOURCE VERSUS DEAL STAGES</a:t>
            </a:r>
            <a:endParaRPr b="1" sz="2100">
              <a:solidFill>
                <a:srgbClr val="00507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8" name="Google Shape;938;p81"/>
          <p:cNvSpPr txBox="1"/>
          <p:nvPr>
            <p:ph idx="12" type="sldNum"/>
          </p:nvPr>
        </p:nvSpPr>
        <p:spPr>
          <a:xfrm>
            <a:off x="106250" y="4789441"/>
            <a:ext cx="47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chart of lead source&#10;&#10;AI-generated content may be incorrect." id="939" name="Google Shape;939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3119" y="616418"/>
            <a:ext cx="7064564" cy="2881704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40" name="Google Shape;940;p81"/>
          <p:cNvSpPr txBox="1"/>
          <p:nvPr/>
        </p:nvSpPr>
        <p:spPr>
          <a:xfrm>
            <a:off x="342900" y="3607150"/>
            <a:ext cx="8617800" cy="13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31115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24A"/>
              </a:buClr>
              <a:buSzPts val="1300"/>
              <a:buFont typeface="IBM Plex Sans"/>
              <a:buChar char="•"/>
            </a:pPr>
            <a:r>
              <a:rPr lang="en" sz="1300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T</a:t>
            </a:r>
            <a:r>
              <a:rPr lang="en" sz="1300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he Lead source effectiveness varies dramatically across Big Sky’s sales pipeline</a:t>
            </a:r>
            <a:endParaRPr sz="13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24A"/>
              </a:buClr>
              <a:buSzPts val="1300"/>
              <a:buFont typeface="IBM Plex Sans"/>
              <a:buChar char="•"/>
            </a:pPr>
            <a:r>
              <a:rPr lang="en" sz="1300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Big Sky website stands out as the most effective channel with No suspensions &amp; high commitment rates</a:t>
            </a:r>
            <a:endParaRPr i="0" sz="1300" u="none" cap="none" strike="noStrike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6850" lvl="0" marL="2159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24A"/>
              </a:buClr>
              <a:buSzPts val="1300"/>
              <a:buFont typeface="IBM Plex Sans"/>
              <a:buChar char="•"/>
            </a:pPr>
            <a:r>
              <a:rPr i="0" lang="en" sz="1300" u="none" cap="none" strike="noStrike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Several lead sources have 100 </a:t>
            </a:r>
            <a:r>
              <a:rPr lang="en" sz="1300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%</a:t>
            </a:r>
            <a:r>
              <a:rPr i="0" lang="en" sz="1300" u="none" cap="none" strike="noStrike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 suspension rates</a:t>
            </a:r>
            <a:r>
              <a:rPr lang="en" sz="1300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, </a:t>
            </a:r>
            <a:r>
              <a:rPr lang="en" sz="1300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indicating these channels aren't progressing deals forward</a:t>
            </a:r>
            <a:endParaRPr sz="13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6850" lvl="0" marL="21590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24A"/>
              </a:buClr>
              <a:buSzPts val="1300"/>
              <a:buFont typeface="IBM Plex Sans"/>
              <a:buChar char="•"/>
            </a:pPr>
            <a:r>
              <a:rPr lang="en" sz="1300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priorities should be focus on lead sources that work in the future and how to improve closing rates for lead sources that are getting past suspensions.</a:t>
            </a:r>
            <a:endParaRPr sz="13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5"/>
          <p:cNvSpPr txBox="1"/>
          <p:nvPr>
            <p:ph idx="1" type="subTitle"/>
          </p:nvPr>
        </p:nvSpPr>
        <p:spPr>
          <a:xfrm>
            <a:off x="5239600" y="871784"/>
            <a:ext cx="34611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F</a:t>
            </a:r>
            <a:r>
              <a:rPr b="1" lang="en">
                <a:solidFill>
                  <a:srgbClr val="00324A"/>
                </a:solidFill>
                <a:latin typeface="Montserrat"/>
                <a:ea typeface="Montserrat"/>
                <a:cs typeface="Montserrat"/>
                <a:sym typeface="Montserrat"/>
              </a:rPr>
              <a:t>OCUS AREAS FOR CLIENT ACQUISITION</a:t>
            </a:r>
            <a:endParaRPr b="1">
              <a:solidFill>
                <a:srgbClr val="00324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5" name="Google Shape;525;p55"/>
          <p:cNvSpPr txBox="1"/>
          <p:nvPr>
            <p:ph idx="2" type="body"/>
          </p:nvPr>
        </p:nvSpPr>
        <p:spPr>
          <a:xfrm>
            <a:off x="4937300" y="1290250"/>
            <a:ext cx="3748200" cy="5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lang="en" sz="1300">
                <a:solidFill>
                  <a:srgbClr val="00324A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Our analysis will highlight key areas to focus on for landing more clients</a:t>
            </a:r>
            <a:endParaRPr sz="1300">
              <a:solidFill>
                <a:srgbClr val="00324A"/>
              </a:solidFill>
              <a:highlight>
                <a:schemeClr val="lt1"/>
              </a:highlight>
            </a:endParaRPr>
          </a:p>
        </p:txBody>
      </p:sp>
      <p:sp>
        <p:nvSpPr>
          <p:cNvPr id="526" name="Google Shape;526;p55"/>
          <p:cNvSpPr txBox="1"/>
          <p:nvPr>
            <p:ph idx="12" type="sldNum"/>
          </p:nvPr>
        </p:nvSpPr>
        <p:spPr>
          <a:xfrm>
            <a:off x="8229600" y="4799175"/>
            <a:ext cx="6660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27" name="Google Shape;527;p55"/>
          <p:cNvGrpSpPr/>
          <p:nvPr/>
        </p:nvGrpSpPr>
        <p:grpSpPr>
          <a:xfrm>
            <a:off x="4769801" y="777600"/>
            <a:ext cx="3915600" cy="322775"/>
            <a:chOff x="4769801" y="777600"/>
            <a:chExt cx="3915600" cy="322775"/>
          </a:xfrm>
        </p:grpSpPr>
        <p:cxnSp>
          <p:nvCxnSpPr>
            <p:cNvPr id="528" name="Google Shape;528;p55"/>
            <p:cNvCxnSpPr/>
            <p:nvPr/>
          </p:nvCxnSpPr>
          <p:spPr>
            <a:xfrm>
              <a:off x="4769801" y="777600"/>
              <a:ext cx="391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29" name="Google Shape;529;p55"/>
            <p:cNvSpPr/>
            <p:nvPr/>
          </p:nvSpPr>
          <p:spPr>
            <a:xfrm>
              <a:off x="5048052" y="967475"/>
              <a:ext cx="132900" cy="132900"/>
            </a:xfrm>
            <a:prstGeom prst="rect">
              <a:avLst/>
            </a:prstGeom>
            <a:solidFill>
              <a:srgbClr val="267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0" name="Google Shape;530;p55"/>
          <p:cNvGrpSpPr/>
          <p:nvPr/>
        </p:nvGrpSpPr>
        <p:grpSpPr>
          <a:xfrm>
            <a:off x="4769801" y="1903525"/>
            <a:ext cx="3915600" cy="322775"/>
            <a:chOff x="4769801" y="1903525"/>
            <a:chExt cx="3915600" cy="322775"/>
          </a:xfrm>
        </p:grpSpPr>
        <p:sp>
          <p:nvSpPr>
            <p:cNvPr id="531" name="Google Shape;531;p55"/>
            <p:cNvSpPr/>
            <p:nvPr/>
          </p:nvSpPr>
          <p:spPr>
            <a:xfrm>
              <a:off x="5048052" y="2093400"/>
              <a:ext cx="132900" cy="132900"/>
            </a:xfrm>
            <a:prstGeom prst="rect">
              <a:avLst/>
            </a:prstGeom>
            <a:solidFill>
              <a:srgbClr val="267A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32" name="Google Shape;532;p55"/>
            <p:cNvCxnSpPr/>
            <p:nvPr/>
          </p:nvCxnSpPr>
          <p:spPr>
            <a:xfrm>
              <a:off x="4769801" y="1903525"/>
              <a:ext cx="3915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33" name="Google Shape;533;p55"/>
          <p:cNvGrpSpPr/>
          <p:nvPr/>
        </p:nvGrpSpPr>
        <p:grpSpPr>
          <a:xfrm>
            <a:off x="3907977" y="3508305"/>
            <a:ext cx="594300" cy="501771"/>
            <a:chOff x="6107475" y="4573475"/>
            <a:chExt cx="594300" cy="501771"/>
          </a:xfrm>
        </p:grpSpPr>
        <p:sp>
          <p:nvSpPr>
            <p:cNvPr id="534" name="Google Shape;534;p55"/>
            <p:cNvSpPr/>
            <p:nvPr/>
          </p:nvSpPr>
          <p:spPr>
            <a:xfrm>
              <a:off x="6107475" y="4573475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55"/>
            <p:cNvSpPr/>
            <p:nvPr/>
          </p:nvSpPr>
          <p:spPr>
            <a:xfrm>
              <a:off x="6244650" y="4573475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55"/>
            <p:cNvSpPr/>
            <p:nvPr/>
          </p:nvSpPr>
          <p:spPr>
            <a:xfrm>
              <a:off x="6381825" y="4573475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55"/>
            <p:cNvSpPr/>
            <p:nvPr/>
          </p:nvSpPr>
          <p:spPr>
            <a:xfrm>
              <a:off x="6519000" y="4573475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55"/>
            <p:cNvSpPr/>
            <p:nvPr/>
          </p:nvSpPr>
          <p:spPr>
            <a:xfrm>
              <a:off x="6656175" y="4573475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55"/>
            <p:cNvSpPr/>
            <p:nvPr/>
          </p:nvSpPr>
          <p:spPr>
            <a:xfrm>
              <a:off x="6107475" y="4688165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55"/>
            <p:cNvSpPr/>
            <p:nvPr/>
          </p:nvSpPr>
          <p:spPr>
            <a:xfrm>
              <a:off x="6244650" y="4688165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55"/>
            <p:cNvSpPr/>
            <p:nvPr/>
          </p:nvSpPr>
          <p:spPr>
            <a:xfrm>
              <a:off x="6381825" y="4688165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55"/>
            <p:cNvSpPr/>
            <p:nvPr/>
          </p:nvSpPr>
          <p:spPr>
            <a:xfrm>
              <a:off x="6519000" y="4688165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55"/>
            <p:cNvSpPr/>
            <p:nvPr/>
          </p:nvSpPr>
          <p:spPr>
            <a:xfrm>
              <a:off x="6656175" y="4688165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55"/>
            <p:cNvSpPr/>
            <p:nvPr/>
          </p:nvSpPr>
          <p:spPr>
            <a:xfrm>
              <a:off x="6107475" y="4800267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55"/>
            <p:cNvSpPr/>
            <p:nvPr/>
          </p:nvSpPr>
          <p:spPr>
            <a:xfrm>
              <a:off x="6244650" y="4800267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55"/>
            <p:cNvSpPr/>
            <p:nvPr/>
          </p:nvSpPr>
          <p:spPr>
            <a:xfrm>
              <a:off x="6381825" y="4800267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55"/>
            <p:cNvSpPr/>
            <p:nvPr/>
          </p:nvSpPr>
          <p:spPr>
            <a:xfrm>
              <a:off x="6519000" y="4800267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55"/>
            <p:cNvSpPr/>
            <p:nvPr/>
          </p:nvSpPr>
          <p:spPr>
            <a:xfrm>
              <a:off x="6656175" y="4800267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55"/>
            <p:cNvSpPr/>
            <p:nvPr/>
          </p:nvSpPr>
          <p:spPr>
            <a:xfrm>
              <a:off x="6107475" y="4914957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55"/>
            <p:cNvSpPr/>
            <p:nvPr/>
          </p:nvSpPr>
          <p:spPr>
            <a:xfrm>
              <a:off x="6244650" y="4914957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55"/>
            <p:cNvSpPr/>
            <p:nvPr/>
          </p:nvSpPr>
          <p:spPr>
            <a:xfrm>
              <a:off x="6381825" y="4914957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55"/>
            <p:cNvSpPr/>
            <p:nvPr/>
          </p:nvSpPr>
          <p:spPr>
            <a:xfrm>
              <a:off x="6519000" y="4914957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55"/>
            <p:cNvSpPr/>
            <p:nvPr/>
          </p:nvSpPr>
          <p:spPr>
            <a:xfrm>
              <a:off x="6656175" y="4914957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55"/>
            <p:cNvSpPr/>
            <p:nvPr/>
          </p:nvSpPr>
          <p:spPr>
            <a:xfrm>
              <a:off x="6107475" y="502964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55"/>
            <p:cNvSpPr/>
            <p:nvPr/>
          </p:nvSpPr>
          <p:spPr>
            <a:xfrm>
              <a:off x="6244650" y="502964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55"/>
            <p:cNvSpPr/>
            <p:nvPr/>
          </p:nvSpPr>
          <p:spPr>
            <a:xfrm>
              <a:off x="6381825" y="502964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55"/>
            <p:cNvSpPr/>
            <p:nvPr/>
          </p:nvSpPr>
          <p:spPr>
            <a:xfrm>
              <a:off x="6519000" y="502964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55"/>
            <p:cNvSpPr/>
            <p:nvPr/>
          </p:nvSpPr>
          <p:spPr>
            <a:xfrm>
              <a:off x="6656175" y="5029646"/>
              <a:ext cx="45600" cy="45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9" name="Google Shape;559;p55"/>
          <p:cNvSpPr/>
          <p:nvPr/>
        </p:nvSpPr>
        <p:spPr>
          <a:xfrm>
            <a:off x="342900" y="331400"/>
            <a:ext cx="3180900" cy="1650900"/>
          </a:xfrm>
          <a:prstGeom prst="rect">
            <a:avLst/>
          </a:prstGeom>
          <a:solidFill>
            <a:srgbClr val="0050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pic>
        <p:nvPicPr>
          <p:cNvPr id="560" name="Google Shape;56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3713" y="871775"/>
            <a:ext cx="3769600" cy="3769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1" name="Google Shape;561;p55"/>
          <p:cNvGrpSpPr/>
          <p:nvPr/>
        </p:nvGrpSpPr>
        <p:grpSpPr>
          <a:xfrm>
            <a:off x="695446" y="2310677"/>
            <a:ext cx="324300" cy="1072150"/>
            <a:chOff x="8278241" y="2502000"/>
            <a:chExt cx="324300" cy="1072150"/>
          </a:xfrm>
        </p:grpSpPr>
        <p:sp>
          <p:nvSpPr>
            <p:cNvPr id="562" name="Google Shape;562;p55"/>
            <p:cNvSpPr/>
            <p:nvPr/>
          </p:nvSpPr>
          <p:spPr>
            <a:xfrm>
              <a:off x="8278241" y="2502000"/>
              <a:ext cx="324300" cy="280500"/>
            </a:xfrm>
            <a:prstGeom prst="triangle">
              <a:avLst>
                <a:gd fmla="val 50000" name="adj"/>
              </a:avLst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55"/>
            <p:cNvSpPr/>
            <p:nvPr/>
          </p:nvSpPr>
          <p:spPr>
            <a:xfrm>
              <a:off x="8278241" y="2897825"/>
              <a:ext cx="324300" cy="280500"/>
            </a:xfrm>
            <a:prstGeom prst="triangle">
              <a:avLst>
                <a:gd fmla="val 50000" name="adj"/>
              </a:avLst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55"/>
            <p:cNvSpPr/>
            <p:nvPr/>
          </p:nvSpPr>
          <p:spPr>
            <a:xfrm>
              <a:off x="8278241" y="3293650"/>
              <a:ext cx="324300" cy="280500"/>
            </a:xfrm>
            <a:prstGeom prst="triangle">
              <a:avLst>
                <a:gd fmla="val 50000" name="adj"/>
              </a:avLst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5" name="Google Shape;565;p55"/>
          <p:cNvGrpSpPr/>
          <p:nvPr/>
        </p:nvGrpSpPr>
        <p:grpSpPr>
          <a:xfrm>
            <a:off x="433233" y="4117747"/>
            <a:ext cx="594300" cy="501771"/>
            <a:chOff x="6107475" y="4573475"/>
            <a:chExt cx="594300" cy="501771"/>
          </a:xfrm>
        </p:grpSpPr>
        <p:sp>
          <p:nvSpPr>
            <p:cNvPr id="566" name="Google Shape;566;p55"/>
            <p:cNvSpPr/>
            <p:nvPr/>
          </p:nvSpPr>
          <p:spPr>
            <a:xfrm>
              <a:off x="610747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55"/>
            <p:cNvSpPr/>
            <p:nvPr/>
          </p:nvSpPr>
          <p:spPr>
            <a:xfrm>
              <a:off x="6244650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55"/>
            <p:cNvSpPr/>
            <p:nvPr/>
          </p:nvSpPr>
          <p:spPr>
            <a:xfrm>
              <a:off x="638182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55"/>
            <p:cNvSpPr/>
            <p:nvPr/>
          </p:nvSpPr>
          <p:spPr>
            <a:xfrm>
              <a:off x="6519000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55"/>
            <p:cNvSpPr/>
            <p:nvPr/>
          </p:nvSpPr>
          <p:spPr>
            <a:xfrm>
              <a:off x="665617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55"/>
            <p:cNvSpPr/>
            <p:nvPr/>
          </p:nvSpPr>
          <p:spPr>
            <a:xfrm>
              <a:off x="610747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55"/>
            <p:cNvSpPr/>
            <p:nvPr/>
          </p:nvSpPr>
          <p:spPr>
            <a:xfrm>
              <a:off x="6244650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55"/>
            <p:cNvSpPr/>
            <p:nvPr/>
          </p:nvSpPr>
          <p:spPr>
            <a:xfrm>
              <a:off x="638182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55"/>
            <p:cNvSpPr/>
            <p:nvPr/>
          </p:nvSpPr>
          <p:spPr>
            <a:xfrm>
              <a:off x="6519000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55"/>
            <p:cNvSpPr/>
            <p:nvPr/>
          </p:nvSpPr>
          <p:spPr>
            <a:xfrm>
              <a:off x="665617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5"/>
            <p:cNvSpPr/>
            <p:nvPr/>
          </p:nvSpPr>
          <p:spPr>
            <a:xfrm>
              <a:off x="610747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55"/>
            <p:cNvSpPr/>
            <p:nvPr/>
          </p:nvSpPr>
          <p:spPr>
            <a:xfrm>
              <a:off x="6244650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55"/>
            <p:cNvSpPr/>
            <p:nvPr/>
          </p:nvSpPr>
          <p:spPr>
            <a:xfrm>
              <a:off x="638182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55"/>
            <p:cNvSpPr/>
            <p:nvPr/>
          </p:nvSpPr>
          <p:spPr>
            <a:xfrm>
              <a:off x="6519000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55"/>
            <p:cNvSpPr/>
            <p:nvPr/>
          </p:nvSpPr>
          <p:spPr>
            <a:xfrm>
              <a:off x="665617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55"/>
            <p:cNvSpPr/>
            <p:nvPr/>
          </p:nvSpPr>
          <p:spPr>
            <a:xfrm>
              <a:off x="610747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55"/>
            <p:cNvSpPr/>
            <p:nvPr/>
          </p:nvSpPr>
          <p:spPr>
            <a:xfrm>
              <a:off x="6244650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55"/>
            <p:cNvSpPr/>
            <p:nvPr/>
          </p:nvSpPr>
          <p:spPr>
            <a:xfrm>
              <a:off x="638182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55"/>
            <p:cNvSpPr/>
            <p:nvPr/>
          </p:nvSpPr>
          <p:spPr>
            <a:xfrm>
              <a:off x="6519000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55"/>
            <p:cNvSpPr/>
            <p:nvPr/>
          </p:nvSpPr>
          <p:spPr>
            <a:xfrm>
              <a:off x="665617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55"/>
            <p:cNvSpPr/>
            <p:nvPr/>
          </p:nvSpPr>
          <p:spPr>
            <a:xfrm>
              <a:off x="610747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55"/>
            <p:cNvSpPr/>
            <p:nvPr/>
          </p:nvSpPr>
          <p:spPr>
            <a:xfrm>
              <a:off x="6244650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55"/>
            <p:cNvSpPr/>
            <p:nvPr/>
          </p:nvSpPr>
          <p:spPr>
            <a:xfrm>
              <a:off x="638182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55"/>
            <p:cNvSpPr/>
            <p:nvPr/>
          </p:nvSpPr>
          <p:spPr>
            <a:xfrm>
              <a:off x="6519000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55"/>
            <p:cNvSpPr/>
            <p:nvPr/>
          </p:nvSpPr>
          <p:spPr>
            <a:xfrm>
              <a:off x="665617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1" name="Google Shape;591;p55"/>
          <p:cNvSpPr txBox="1"/>
          <p:nvPr/>
        </p:nvSpPr>
        <p:spPr>
          <a:xfrm>
            <a:off x="8294000" y="4790350"/>
            <a:ext cx="735300" cy="28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592" name="Google Shape;592;p55"/>
          <p:cNvSpPr txBox="1"/>
          <p:nvPr/>
        </p:nvSpPr>
        <p:spPr>
          <a:xfrm>
            <a:off x="4937300" y="264925"/>
            <a:ext cx="25644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05576"/>
                </a:solidFill>
                <a:latin typeface="Montserrat"/>
                <a:ea typeface="Montserrat"/>
                <a:cs typeface="Montserrat"/>
                <a:sym typeface="Montserrat"/>
              </a:rPr>
              <a:t>KEY QUESTIONS</a:t>
            </a:r>
            <a:endParaRPr b="1" sz="2100">
              <a:solidFill>
                <a:srgbClr val="00557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3" name="Google Shape;593;p55"/>
          <p:cNvSpPr txBox="1"/>
          <p:nvPr>
            <p:ph idx="5" type="subTitle"/>
          </p:nvPr>
        </p:nvSpPr>
        <p:spPr>
          <a:xfrm>
            <a:off x="5239600" y="1980634"/>
            <a:ext cx="3461100" cy="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b="1" lang="en">
                <a:solidFill>
                  <a:srgbClr val="00324A"/>
                </a:solidFill>
                <a:latin typeface="Montserrat"/>
                <a:ea typeface="Montserrat"/>
                <a:cs typeface="Montserrat"/>
                <a:sym typeface="Montserrat"/>
              </a:rPr>
              <a:t>STATE/REGION IMPACT</a:t>
            </a:r>
            <a:endParaRPr b="1">
              <a:solidFill>
                <a:srgbClr val="00324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4" name="Google Shape;594;p55"/>
          <p:cNvSpPr txBox="1"/>
          <p:nvPr>
            <p:ph idx="6" type="body"/>
          </p:nvPr>
        </p:nvSpPr>
        <p:spPr>
          <a:xfrm>
            <a:off x="4937300" y="2399100"/>
            <a:ext cx="3915600" cy="5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324A"/>
                </a:solidFill>
                <a:highlight>
                  <a:schemeClr val="lt1"/>
                </a:highlight>
                <a:latin typeface="IBM Plex Sans"/>
                <a:ea typeface="IBM Plex Sans"/>
                <a:cs typeface="IBM Plex Sans"/>
                <a:sym typeface="IBM Plex Sans"/>
              </a:rPr>
              <a:t>Do certain states or regions influence the number of inquiries and probabilities in the dataset?​</a:t>
            </a:r>
            <a:endParaRPr sz="1300">
              <a:solidFill>
                <a:srgbClr val="00324A"/>
              </a:solidFill>
              <a:highlight>
                <a:schemeClr val="lt1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5F5F5"/>
                </a:highlight>
                <a:latin typeface="Arial"/>
                <a:ea typeface="Arial"/>
                <a:cs typeface="Arial"/>
                <a:sym typeface="Arial"/>
              </a:rPr>
              <a:t>​</a:t>
            </a:r>
            <a:endParaRPr sz="1300">
              <a:solidFill>
                <a:srgbClr val="000000"/>
              </a:solidFill>
              <a:highlight>
                <a:srgbClr val="F5F5F5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82"/>
          <p:cNvSpPr txBox="1"/>
          <p:nvPr>
            <p:ph type="title"/>
          </p:nvPr>
        </p:nvSpPr>
        <p:spPr>
          <a:xfrm>
            <a:off x="4594860" y="982979"/>
            <a:ext cx="3604498" cy="2017222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"/>
              <a:t>PRODUCT OVERVIEW</a:t>
            </a:r>
            <a:endParaRPr/>
          </a:p>
        </p:txBody>
      </p:sp>
      <p:sp>
        <p:nvSpPr>
          <p:cNvPr id="947" name="Google Shape;947;p82"/>
          <p:cNvSpPr txBox="1"/>
          <p:nvPr>
            <p:ph idx="1" type="body"/>
          </p:nvPr>
        </p:nvSpPr>
        <p:spPr>
          <a:xfrm>
            <a:off x="4594622" y="3129743"/>
            <a:ext cx="3604498" cy="179230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50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"/>
              <a:t>First beautifully designed product that's both stylish and functional</a:t>
            </a:r>
            <a:endParaRPr/>
          </a:p>
        </p:txBody>
      </p:sp>
      <p:pic>
        <p:nvPicPr>
          <p:cNvPr descr="A graph with a line and numbers&#10;&#10;AI-generated content may be incorrect." id="948" name="Google Shape;948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610" y="689834"/>
            <a:ext cx="8911525" cy="3326803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82"/>
          <p:cNvSpPr txBox="1"/>
          <p:nvPr/>
        </p:nvSpPr>
        <p:spPr>
          <a:xfrm>
            <a:off x="781251" y="4196074"/>
            <a:ext cx="7875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5076"/>
              </a:buClr>
              <a:buSzPts val="1800"/>
              <a:buFont typeface="IBM Plex Sans"/>
              <a:buChar char="•"/>
            </a:pPr>
            <a:r>
              <a:rPr b="1" i="0" lang="en" sz="1800" u="none" cap="none" strike="noStrike">
                <a:solidFill>
                  <a:srgbClr val="005076"/>
                </a:solidFill>
                <a:latin typeface="IBM Plex Sans"/>
                <a:ea typeface="IBM Plex Sans"/>
                <a:cs typeface="IBM Plex Sans"/>
                <a:sym typeface="IBM Plex Sans"/>
              </a:rPr>
              <a:t>What can we learn from 2018 in regard to leads being received followed by closing the deals?</a:t>
            </a:r>
            <a:endParaRPr b="1" i="0" sz="1800" u="none" cap="none" strike="noStrike">
              <a:solidFill>
                <a:srgbClr val="00507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83"/>
          <p:cNvSpPr txBox="1"/>
          <p:nvPr>
            <p:ph idx="4" type="body"/>
          </p:nvPr>
        </p:nvSpPr>
        <p:spPr>
          <a:xfrm>
            <a:off x="333150" y="643500"/>
            <a:ext cx="2511900" cy="37122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Filter for 'closed_won' deals in the 'stage' column​ and find the actual date from lead_recived column</a:t>
            </a:r>
            <a:endParaRPr sz="14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2014 reached the highest succeed deals in the history. </a:t>
            </a:r>
            <a:endParaRPr sz="14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sales are growthing from 2018 to 2022. 2022 has more than 60 cases won. </a:t>
            </a:r>
            <a:endParaRPr sz="14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overall trend keep growing in the last five year has more than 40 deals each year.</a:t>
            </a:r>
            <a:endParaRPr sz="1100"/>
          </a:p>
        </p:txBody>
      </p:sp>
      <p:sp>
        <p:nvSpPr>
          <p:cNvPr id="955" name="Google Shape;955;p83"/>
          <p:cNvSpPr txBox="1"/>
          <p:nvPr>
            <p:ph idx="1" type="subTitle"/>
          </p:nvPr>
        </p:nvSpPr>
        <p:spPr>
          <a:xfrm>
            <a:off x="228600" y="90150"/>
            <a:ext cx="2820300" cy="4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b="1" lang="en" sz="2100">
                <a:solidFill>
                  <a:srgbClr val="005076"/>
                </a:solidFill>
                <a:latin typeface="Montserrat"/>
                <a:ea typeface="Montserrat"/>
                <a:cs typeface="Montserrat"/>
                <a:sym typeface="Montserrat"/>
              </a:rPr>
              <a:t>Deals Completed</a:t>
            </a:r>
            <a:endParaRPr b="1" sz="2100">
              <a:solidFill>
                <a:srgbClr val="00507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6" name="Google Shape;956;p83"/>
          <p:cNvSpPr txBox="1"/>
          <p:nvPr/>
        </p:nvSpPr>
        <p:spPr>
          <a:xfrm>
            <a:off x="3257655" y="1385799"/>
            <a:ext cx="1886400" cy="27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957" name="Google Shape;957;p83"/>
          <p:cNvSpPr/>
          <p:nvPr/>
        </p:nvSpPr>
        <p:spPr>
          <a:xfrm>
            <a:off x="200250" y="786950"/>
            <a:ext cx="132900" cy="132900"/>
          </a:xfrm>
          <a:prstGeom prst="rect">
            <a:avLst/>
          </a:prstGeom>
          <a:solidFill>
            <a:srgbClr val="267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83"/>
          <p:cNvSpPr/>
          <p:nvPr/>
        </p:nvSpPr>
        <p:spPr>
          <a:xfrm>
            <a:off x="200252" y="2032575"/>
            <a:ext cx="132900" cy="132900"/>
          </a:xfrm>
          <a:prstGeom prst="rect">
            <a:avLst/>
          </a:prstGeom>
          <a:solidFill>
            <a:srgbClr val="267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graph of a number of green bars&#10;&#10;AI-generated content may be incorrect." id="959" name="Google Shape;959;p83"/>
          <p:cNvPicPr preferRelativeResize="0"/>
          <p:nvPr/>
        </p:nvPicPr>
        <p:blipFill rotWithShape="1">
          <a:blip r:embed="rId3">
            <a:alphaModFix/>
          </a:blip>
          <a:srcRect b="0" l="1535" r="1911" t="0"/>
          <a:stretch/>
        </p:blipFill>
        <p:spPr>
          <a:xfrm>
            <a:off x="2919500" y="943350"/>
            <a:ext cx="6165799" cy="3372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0" name="Google Shape;960;p83"/>
          <p:cNvCxnSpPr/>
          <p:nvPr/>
        </p:nvCxnSpPr>
        <p:spPr>
          <a:xfrm flipH="1" rot="10800000">
            <a:off x="6059325" y="1416225"/>
            <a:ext cx="1618800" cy="1086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61" name="Google Shape;961;p83"/>
          <p:cNvSpPr/>
          <p:nvPr/>
        </p:nvSpPr>
        <p:spPr>
          <a:xfrm>
            <a:off x="200252" y="2794575"/>
            <a:ext cx="132900" cy="132900"/>
          </a:xfrm>
          <a:prstGeom prst="rect">
            <a:avLst/>
          </a:prstGeom>
          <a:solidFill>
            <a:srgbClr val="267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83"/>
          <p:cNvSpPr/>
          <p:nvPr/>
        </p:nvSpPr>
        <p:spPr>
          <a:xfrm>
            <a:off x="200252" y="3708975"/>
            <a:ext cx="132900" cy="132900"/>
          </a:xfrm>
          <a:prstGeom prst="rect">
            <a:avLst/>
          </a:prstGeom>
          <a:solidFill>
            <a:srgbClr val="267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84"/>
          <p:cNvSpPr txBox="1"/>
          <p:nvPr>
            <p:ph type="title"/>
          </p:nvPr>
        </p:nvSpPr>
        <p:spPr>
          <a:xfrm>
            <a:off x="692659" y="438358"/>
            <a:ext cx="7765539" cy="907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005076"/>
                </a:solidFill>
                <a:latin typeface="Montserrat"/>
                <a:ea typeface="Montserrat"/>
                <a:cs typeface="Montserrat"/>
                <a:sym typeface="Montserrat"/>
              </a:rPr>
              <a:t>HOW LONG DOES IT TAKE TO ESTABLISH RELATIONSHIPS?</a:t>
            </a:r>
            <a:endParaRPr b="1" sz="2100">
              <a:solidFill>
                <a:srgbClr val="00507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8" name="Google Shape;968;p84"/>
          <p:cNvSpPr txBox="1"/>
          <p:nvPr>
            <p:ph idx="12" type="sldNum"/>
          </p:nvPr>
        </p:nvSpPr>
        <p:spPr>
          <a:xfrm>
            <a:off x="685800" y="4684691"/>
            <a:ext cx="473299" cy="2221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graph showing a number of different colored squares&#10;&#10;AI-generated content may be incorrect." id="969" name="Google Shape;969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4207" y="1347648"/>
            <a:ext cx="5882440" cy="3091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85"/>
          <p:cNvSpPr txBox="1"/>
          <p:nvPr>
            <p:ph type="title"/>
          </p:nvPr>
        </p:nvSpPr>
        <p:spPr>
          <a:xfrm>
            <a:off x="692659" y="438358"/>
            <a:ext cx="7765539" cy="907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005076"/>
                </a:solidFill>
                <a:latin typeface="Montserrat"/>
                <a:ea typeface="Montserrat"/>
                <a:cs typeface="Montserrat"/>
                <a:sym typeface="Montserrat"/>
              </a:rPr>
              <a:t>DISTRIBUTION OF DEAL PROBABILITY PERCENTAGES (CONT.)</a:t>
            </a:r>
            <a:endParaRPr b="1" sz="2100">
              <a:solidFill>
                <a:srgbClr val="00507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5" name="Google Shape;975;p85"/>
          <p:cNvSpPr txBox="1"/>
          <p:nvPr>
            <p:ph idx="12" type="sldNum"/>
          </p:nvPr>
        </p:nvSpPr>
        <p:spPr>
          <a:xfrm>
            <a:off x="685800" y="4684691"/>
            <a:ext cx="473299" cy="2221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6" name="Google Shape;976;p85"/>
          <p:cNvSpPr txBox="1"/>
          <p:nvPr/>
        </p:nvSpPr>
        <p:spPr>
          <a:xfrm>
            <a:off x="782526" y="1497714"/>
            <a:ext cx="7585800" cy="22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1905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324A"/>
              </a:buClr>
              <a:buSzPts val="1800"/>
              <a:buFont typeface="IBM Plex Sans"/>
              <a:buChar char="•"/>
            </a:pPr>
            <a:r>
              <a:rPr i="0" lang="en" sz="1800" u="none" cap="none" strike="noStrike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Average response time from lead received to closing date is 420 days.</a:t>
            </a:r>
            <a:endParaRPr sz="18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5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324A"/>
              </a:buClr>
              <a:buSzPts val="1800"/>
              <a:buFont typeface="IBM Plex Sans"/>
              <a:buChar char="•"/>
            </a:pPr>
            <a:r>
              <a:rPr i="0" lang="en" sz="1800" u="none" cap="none" strike="noStrike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Average time from the lead being received to the proposal sent date is 150 days.</a:t>
            </a:r>
            <a:endParaRPr sz="18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5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324A"/>
              </a:buClr>
              <a:buSzPts val="1800"/>
              <a:buFont typeface="IBM Plex Sans"/>
              <a:buChar char="•"/>
            </a:pPr>
            <a:r>
              <a:rPr i="0" lang="en" sz="1800" u="none" cap="none" strike="noStrike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Average time from the proposal sent date to the closing date is 52 days.</a:t>
            </a:r>
            <a:endParaRPr sz="18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905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324A"/>
              </a:buClr>
              <a:buSzPts val="1800"/>
              <a:buFont typeface="IBM Plex Sans"/>
              <a:buChar char="•"/>
            </a:pPr>
            <a:r>
              <a:rPr i="0" lang="en" sz="1800" u="none" cap="none" strike="noStrike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Question: Is there other steps in the deal process that make up for the other days not included in the averages between the three main stages?</a:t>
            </a:r>
            <a:endParaRPr sz="18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86"/>
          <p:cNvSpPr txBox="1"/>
          <p:nvPr>
            <p:ph idx="12" type="sldNum"/>
          </p:nvPr>
        </p:nvSpPr>
        <p:spPr>
          <a:xfrm>
            <a:off x="685800" y="4684691"/>
            <a:ext cx="473299" cy="2221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graph with blue and white bars&#10;&#10;AI-generated content may be incorrect." id="982" name="Google Shape;982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583" y="227743"/>
            <a:ext cx="4405514" cy="23461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rectangle with black text&#10;&#10;AI-generated content may be incorrect." id="983" name="Google Shape;983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69124" y="229871"/>
            <a:ext cx="1107767" cy="470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69093" y="2580298"/>
            <a:ext cx="4413145" cy="22146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AI-generated content may be incorrect." id="985" name="Google Shape;985;p8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80476" y="3276439"/>
            <a:ext cx="1000004" cy="5666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map of the united states&#10;&#10;AI-generated content may be incorrect." id="986" name="Google Shape;986;p8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59904" y="2580545"/>
            <a:ext cx="4414031" cy="22141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graph with numbers and a line&#10;&#10;AI-generated content may be incorrect." id="987" name="Google Shape;987;p8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24014" y="226713"/>
            <a:ext cx="4399339" cy="23482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a sign&#10;&#10;AI-generated content may be incorrect." id="988" name="Google Shape;988;p8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89823" y="230900"/>
            <a:ext cx="1290718" cy="497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87"/>
          <p:cNvSpPr txBox="1"/>
          <p:nvPr>
            <p:ph type="title"/>
          </p:nvPr>
        </p:nvSpPr>
        <p:spPr>
          <a:xfrm>
            <a:off x="1844387" y="-107156"/>
            <a:ext cx="5455200" cy="123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1" lang="en" sz="2100">
                <a:solidFill>
                  <a:srgbClr val="005076"/>
                </a:solidFill>
                <a:latin typeface="Montserrat"/>
                <a:ea typeface="Montserrat"/>
                <a:cs typeface="Montserrat"/>
                <a:sym typeface="Montserrat"/>
              </a:rPr>
              <a:t>FRANCHISING OVERVIEW</a:t>
            </a:r>
            <a:endParaRPr b="1" sz="2100">
              <a:solidFill>
                <a:srgbClr val="00507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94" name="Google Shape;994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31299" y="1604769"/>
            <a:ext cx="5455229" cy="2659424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87"/>
          <p:cNvSpPr txBox="1"/>
          <p:nvPr/>
        </p:nvSpPr>
        <p:spPr>
          <a:xfrm>
            <a:off x="241099" y="932475"/>
            <a:ext cx="3005400" cy="3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324A"/>
              </a:buClr>
              <a:buSzPts val="1400"/>
              <a:buFont typeface="IBM Plex Sans"/>
              <a:buChar char="•"/>
            </a:pPr>
            <a:r>
              <a:rPr i="0" lang="en" sz="1400" u="none" cap="none" strike="noStrike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2.2 % Overall Growth in franchising industry despite concerns over inflation and supply chain disruptions.</a:t>
            </a:r>
            <a:endParaRPr i="0" sz="1400" u="none" cap="none" strike="noStrike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324A"/>
              </a:buClr>
              <a:buSzPts val="1400"/>
              <a:buFont typeface="IBM Plex Sans"/>
              <a:buChar char="•"/>
            </a:pPr>
            <a:r>
              <a:rPr i="0" lang="en" sz="1400" u="none" cap="none" strike="noStrike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2024 Forecasted Growth shows overall increases in total establishments (1.9 %) and total franchise output (4.1 %).</a:t>
            </a:r>
            <a:endParaRPr i="0" sz="1400" u="none" cap="none" strike="noStrike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324A"/>
              </a:buClr>
              <a:buSzPts val="1400"/>
              <a:buFont typeface="IBM Plex Sans"/>
              <a:buChar char="•"/>
            </a:pPr>
            <a:r>
              <a:rPr i="0" lang="en" sz="1400" u="none" cap="none" strike="noStrike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Key sectors in 2024 predictions that have been impacted by consumer behaviors include personal services, quick service restaurants, and commercial &amp; residential services. (Barraan, J, 2024).</a:t>
            </a:r>
            <a:endParaRPr sz="11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88"/>
          <p:cNvSpPr txBox="1"/>
          <p:nvPr>
            <p:ph type="title"/>
          </p:nvPr>
        </p:nvSpPr>
        <p:spPr>
          <a:xfrm>
            <a:off x="685799" y="-30956"/>
            <a:ext cx="7829700" cy="121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en" sz="2100">
                <a:solidFill>
                  <a:srgbClr val="005076"/>
                </a:solidFill>
                <a:latin typeface="Montserrat"/>
                <a:ea typeface="Montserrat"/>
                <a:cs typeface="Montserrat"/>
                <a:sym typeface="Montserrat"/>
              </a:rPr>
              <a:t>GLOBAL FRANCHISE MARKET: 2023-2027</a:t>
            </a:r>
            <a:endParaRPr b="1" sz="2100">
              <a:solidFill>
                <a:srgbClr val="00507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1" name="Google Shape;1001;p88"/>
          <p:cNvSpPr txBox="1"/>
          <p:nvPr>
            <p:ph idx="1" type="body"/>
          </p:nvPr>
        </p:nvSpPr>
        <p:spPr>
          <a:xfrm>
            <a:off x="342900" y="1181950"/>
            <a:ext cx="2822400" cy="3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9050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24A"/>
              </a:buClr>
              <a:buSzPts val="1400"/>
              <a:buChar char="●"/>
            </a:pPr>
            <a:r>
              <a:rPr lang="en" sz="1400">
                <a:solidFill>
                  <a:srgbClr val="00324A"/>
                </a:solidFill>
              </a:rPr>
              <a:t>Increases in year-to-year growth rates and compound annual growth rate (CAGR) over the next few years.</a:t>
            </a:r>
            <a:endParaRPr sz="1400">
              <a:solidFill>
                <a:srgbClr val="00324A"/>
              </a:solidFill>
            </a:endParaRPr>
          </a:p>
          <a:p>
            <a:pPr indent="-190500" lvl="0" marL="177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324A"/>
              </a:buClr>
              <a:buSzPts val="1400"/>
              <a:buChar char="●"/>
            </a:pPr>
            <a:r>
              <a:rPr lang="en" sz="1400">
                <a:solidFill>
                  <a:srgbClr val="00324A"/>
                </a:solidFill>
              </a:rPr>
              <a:t>Main driver of the franchising sector is an increase in construction activities. </a:t>
            </a:r>
            <a:endParaRPr sz="1400">
              <a:solidFill>
                <a:srgbClr val="00324A"/>
              </a:solidFill>
            </a:endParaRPr>
          </a:p>
          <a:p>
            <a:pPr indent="-190500" lvl="0" marL="177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324A"/>
              </a:buClr>
              <a:buSzPts val="1400"/>
              <a:buChar char="●"/>
            </a:pPr>
            <a:r>
              <a:rPr lang="en" sz="1400">
                <a:solidFill>
                  <a:srgbClr val="00324A"/>
                </a:solidFill>
              </a:rPr>
              <a:t>Enhancements in in-store retailing has become popular in franchising markets.</a:t>
            </a:r>
            <a:endParaRPr sz="1400">
              <a:solidFill>
                <a:srgbClr val="00324A"/>
              </a:solidFill>
            </a:endParaRPr>
          </a:p>
          <a:p>
            <a:pPr indent="-190500" lvl="0" marL="177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324A"/>
              </a:buClr>
              <a:buSzPts val="1400"/>
              <a:buChar char="●"/>
            </a:pPr>
            <a:r>
              <a:rPr lang="en" sz="1400">
                <a:solidFill>
                  <a:srgbClr val="00324A"/>
                </a:solidFill>
              </a:rPr>
              <a:t>Challenges include brand quality, operational costs, and employee turnover rates. (Technavio, 2023).</a:t>
            </a:r>
            <a:endParaRPr sz="1400">
              <a:solidFill>
                <a:srgbClr val="00324A"/>
              </a:solidFill>
            </a:endParaRPr>
          </a:p>
        </p:txBody>
      </p:sp>
      <p:sp>
        <p:nvSpPr>
          <p:cNvPr id="1002" name="Google Shape;1002;p88"/>
          <p:cNvSpPr txBox="1"/>
          <p:nvPr>
            <p:ph idx="12" type="sldNum"/>
          </p:nvPr>
        </p:nvSpPr>
        <p:spPr>
          <a:xfrm>
            <a:off x="685800" y="4684691"/>
            <a:ext cx="473299" cy="2221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screenshot of a computer screen&#10;&#10;AI-generated content may be incorrect." id="1003" name="Google Shape;1003;p88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3899" y="1486074"/>
            <a:ext cx="5467200" cy="281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89"/>
          <p:cNvSpPr txBox="1"/>
          <p:nvPr>
            <p:ph type="title"/>
          </p:nvPr>
        </p:nvSpPr>
        <p:spPr>
          <a:xfrm>
            <a:off x="1376850" y="138750"/>
            <a:ext cx="6390300" cy="12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rPr b="1" lang="en" sz="2100">
                <a:solidFill>
                  <a:srgbClr val="005076"/>
                </a:solidFill>
                <a:latin typeface="Montserrat"/>
                <a:ea typeface="Montserrat"/>
                <a:cs typeface="Montserrat"/>
                <a:sym typeface="Montserrat"/>
              </a:rPr>
              <a:t>FRANCHISE INTEREST SHARE SHIFTS PER STATE FROM Q3 TO Q4: 2024</a:t>
            </a:r>
            <a:endParaRPr b="1" sz="2100">
              <a:solidFill>
                <a:srgbClr val="00507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9" name="Google Shape;1009;p89"/>
          <p:cNvSpPr txBox="1"/>
          <p:nvPr>
            <p:ph idx="1" type="body"/>
          </p:nvPr>
        </p:nvSpPr>
        <p:spPr>
          <a:xfrm>
            <a:off x="270175" y="1360950"/>
            <a:ext cx="2878200" cy="3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16510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24A"/>
              </a:buClr>
              <a:buSzPts val="1400"/>
              <a:buFont typeface="IBM Plex Sans"/>
              <a:buChar char="●"/>
            </a:pPr>
            <a:r>
              <a:rPr lang="en" sz="1400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Highest rate changes among the states are Texas, Illinois, and New Jersey while California has the biggest loss.</a:t>
            </a:r>
            <a:endParaRPr sz="14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65100" lvl="0" marL="177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324A"/>
              </a:buClr>
              <a:buSzPts val="1400"/>
              <a:buFont typeface="IBM Plex Sans"/>
              <a:buChar char="●"/>
            </a:pPr>
            <a:r>
              <a:rPr lang="en" sz="1400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Metrics based off franchisee searches which is usually where they reside.</a:t>
            </a:r>
            <a:endParaRPr sz="14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65100" lvl="0" marL="177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324A"/>
              </a:buClr>
              <a:buSzPts val="1400"/>
              <a:buFont typeface="IBM Plex Sans"/>
              <a:buChar char="●"/>
            </a:pPr>
            <a:r>
              <a:rPr lang="en" sz="1400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Weather events like Hurricane Helene and regional wildfires could have potentially impacted certain states performance in Georgia, North Carolina, and California. (Franchise Insights, 2024).</a:t>
            </a:r>
            <a:endParaRPr sz="14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A graph with red and green squares&#10;&#10;AI-generated content may be incorrect." id="1010" name="Google Shape;1010;p89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22617" y="1516697"/>
            <a:ext cx="5592900" cy="28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89"/>
          <p:cNvSpPr txBox="1"/>
          <p:nvPr>
            <p:ph idx="12" type="sldNum"/>
          </p:nvPr>
        </p:nvSpPr>
        <p:spPr>
          <a:xfrm>
            <a:off x="685800" y="4684691"/>
            <a:ext cx="473299" cy="2221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90"/>
          <p:cNvSpPr txBox="1"/>
          <p:nvPr/>
        </p:nvSpPr>
        <p:spPr>
          <a:xfrm>
            <a:off x="685800" y="180325"/>
            <a:ext cx="6587700" cy="12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100" u="none" cap="none" strike="noStrike">
                <a:solidFill>
                  <a:srgbClr val="005076"/>
                </a:solidFill>
                <a:latin typeface="Montserrat"/>
                <a:ea typeface="Montserrat"/>
                <a:cs typeface="Montserrat"/>
                <a:sym typeface="Montserrat"/>
              </a:rPr>
              <a:t>TOP FAILURE RATES OF SMALL BUSINESSES BY INDUSTRY</a:t>
            </a:r>
            <a:endParaRPr b="1" sz="2100">
              <a:solidFill>
                <a:srgbClr val="00507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map of the united states&#10;&#10;AI-generated content may be incorrect." id="1017" name="Google Shape;1017;p9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2114" l="0" r="2" t="1884"/>
          <a:stretch/>
        </p:blipFill>
        <p:spPr>
          <a:xfrm>
            <a:off x="685799" y="1308863"/>
            <a:ext cx="3744600" cy="28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90"/>
          <p:cNvSpPr txBox="1"/>
          <p:nvPr>
            <p:ph idx="12" type="sldNum"/>
          </p:nvPr>
        </p:nvSpPr>
        <p:spPr>
          <a:xfrm>
            <a:off x="685800" y="4684691"/>
            <a:ext cx="473299" cy="2221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9" name="Google Shape;1019;p90"/>
          <p:cNvSpPr txBox="1"/>
          <p:nvPr/>
        </p:nvSpPr>
        <p:spPr>
          <a:xfrm>
            <a:off x="685800" y="4119275"/>
            <a:ext cx="3512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100" u="none" cap="none" strike="noStrike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Reference: Bawden-Davis, Trademark Engine (2023).</a:t>
            </a:r>
            <a:endParaRPr sz="8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20" name="Google Shape;1020;p90"/>
          <p:cNvSpPr txBox="1"/>
          <p:nvPr/>
        </p:nvSpPr>
        <p:spPr>
          <a:xfrm>
            <a:off x="4625871" y="4119275"/>
            <a:ext cx="4016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Reference: Commerce Institute (2024).</a:t>
            </a:r>
            <a:endParaRPr sz="8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A table with numbers and text&#10;&#10;AI-generated content may be incorrect." id="1021" name="Google Shape;1021;p90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5887" y="1308875"/>
            <a:ext cx="3899400" cy="281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91"/>
          <p:cNvSpPr txBox="1"/>
          <p:nvPr>
            <p:ph idx="12" type="sldNum"/>
          </p:nvPr>
        </p:nvSpPr>
        <p:spPr>
          <a:xfrm>
            <a:off x="106250" y="4788591"/>
            <a:ext cx="4734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map of the united states&#10;&#10;AI-generated content may be incorrect." id="1027" name="Google Shape;1027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233" y="207010"/>
            <a:ext cx="7765539" cy="3144068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p91"/>
          <p:cNvSpPr txBox="1"/>
          <p:nvPr/>
        </p:nvSpPr>
        <p:spPr>
          <a:xfrm>
            <a:off x="545849" y="3460800"/>
            <a:ext cx="8052300" cy="15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1968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324A"/>
              </a:buClr>
              <a:buSzPts val="1300"/>
              <a:buFont typeface="IBM Plex Sans Medium"/>
              <a:buChar char="•"/>
            </a:pPr>
            <a:r>
              <a:rPr i="0" lang="en" sz="1300" u="none" cap="none" strike="noStrike">
                <a:solidFill>
                  <a:srgbClr val="00324A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Stronger regions in the southeast, especially in Alabama, Arkansas, and Tennessee.</a:t>
            </a:r>
            <a:endParaRPr sz="1300">
              <a:solidFill>
                <a:srgbClr val="00324A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-1968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324A"/>
              </a:buClr>
              <a:buSzPts val="1300"/>
              <a:buFont typeface="IBM Plex Sans Medium"/>
              <a:buChar char="•"/>
            </a:pPr>
            <a:r>
              <a:rPr i="0" lang="en" sz="1300" u="none" cap="none" strike="noStrike">
                <a:solidFill>
                  <a:srgbClr val="00324A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Parts of the </a:t>
            </a:r>
            <a:r>
              <a:rPr lang="en" sz="1300">
                <a:solidFill>
                  <a:srgbClr val="00324A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Midwest</a:t>
            </a:r>
            <a:r>
              <a:rPr i="0" lang="en" sz="1300" u="none" cap="none" strike="noStrike">
                <a:solidFill>
                  <a:srgbClr val="00324A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 and New York show negative returns for the quarter.</a:t>
            </a:r>
            <a:endParaRPr sz="1300">
              <a:solidFill>
                <a:srgbClr val="00324A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-1968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324A"/>
              </a:buClr>
              <a:buSzPts val="1300"/>
              <a:buFont typeface="IBM Plex Sans Medium"/>
              <a:buChar char="•"/>
            </a:pPr>
            <a:r>
              <a:rPr i="0" lang="en" sz="1300" u="none" cap="none" strike="noStrike">
                <a:solidFill>
                  <a:srgbClr val="00324A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How can these recent numbers affect approaches toward franchising deals in the future?</a:t>
            </a:r>
            <a:endParaRPr i="0" sz="1300" u="none" cap="none" strike="noStrike">
              <a:solidFill>
                <a:srgbClr val="00324A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324A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rgbClr val="00324A"/>
              </a:buClr>
              <a:buSzPts val="800"/>
              <a:buFont typeface="IBM Plex Sans Medium"/>
              <a:buChar char="-"/>
            </a:pPr>
            <a:r>
              <a:rPr lang="en" sz="1050">
                <a:solidFill>
                  <a:srgbClr val="00324A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In economics, Gross Domestic Product (GDP) is the total monetary value of all final goods and services produced within a country's borders during a specific period, typically a year, and is a key indicator of a nation's economic health. </a:t>
            </a:r>
            <a:endParaRPr sz="1050">
              <a:solidFill>
                <a:srgbClr val="00324A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324A"/>
              </a:buClr>
              <a:buSzPts val="1000"/>
              <a:buFont typeface="IBM Plex Sans Medium"/>
              <a:buChar char="-"/>
            </a:pPr>
            <a:r>
              <a:rPr lang="en" sz="1000">
                <a:solidFill>
                  <a:srgbClr val="00324A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Franchising significantly impacts the economy by supporting GDP through billions in products, services, and payroll, creating jobs, and contributing to local economies through tax revenue and community involvement.</a:t>
            </a:r>
            <a:endParaRPr sz="1300">
              <a:solidFill>
                <a:srgbClr val="00324A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6"/>
          <p:cNvSpPr txBox="1"/>
          <p:nvPr>
            <p:ph type="title"/>
          </p:nvPr>
        </p:nvSpPr>
        <p:spPr>
          <a:xfrm>
            <a:off x="668992" y="325669"/>
            <a:ext cx="7143749" cy="112472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" sz="2900">
                <a:solidFill>
                  <a:srgbClr val="005076"/>
                </a:solidFill>
                <a:latin typeface="Montserrat"/>
                <a:ea typeface="Montserrat"/>
                <a:cs typeface="Montserrat"/>
                <a:sym typeface="Montserrat"/>
              </a:rPr>
              <a:t>BLUE SKY FRANCHISE/OTHER FRANCHISES</a:t>
            </a:r>
            <a:endParaRPr b="1" sz="2900">
              <a:solidFill>
                <a:srgbClr val="00507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0" name="Google Shape;600;p56"/>
          <p:cNvSpPr txBox="1"/>
          <p:nvPr>
            <p:ph idx="1" type="body"/>
          </p:nvPr>
        </p:nvSpPr>
        <p:spPr>
          <a:xfrm>
            <a:off x="904373" y="1669088"/>
            <a:ext cx="2998500" cy="29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47650" lvl="0" marL="254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24A"/>
              </a:buClr>
              <a:buSzPts val="1500"/>
              <a:buFont typeface="IBM Plex Sans"/>
              <a:buChar char="●"/>
            </a:pPr>
            <a:r>
              <a:rPr lang="en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Blue Sky has used blogs since 2016 as well as having a steady YouTube and podcast presence online.</a:t>
            </a:r>
            <a:endParaRPr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47650" lvl="0" marL="254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324A"/>
              </a:buClr>
              <a:buSzPts val="1500"/>
              <a:buFont typeface="IBM Plex Sans"/>
              <a:buChar char="●"/>
            </a:pPr>
            <a:r>
              <a:rPr lang="en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Emphasis on these digital tools could impact future leads and deals.</a:t>
            </a:r>
            <a:endParaRPr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47650" lvl="0" marL="254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324A"/>
              </a:buClr>
              <a:buSzPts val="1500"/>
              <a:buFont typeface="IBM Plex Sans"/>
              <a:buChar char="●"/>
            </a:pPr>
            <a:r>
              <a:rPr lang="en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Digital presence can also affect regional and national sales.</a:t>
            </a:r>
            <a:endParaRPr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01" name="Google Shape;601;p56"/>
          <p:cNvSpPr txBox="1"/>
          <p:nvPr>
            <p:ph idx="2" type="body"/>
          </p:nvPr>
        </p:nvSpPr>
        <p:spPr>
          <a:xfrm>
            <a:off x="4630075" y="1666001"/>
            <a:ext cx="3411300" cy="31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24A"/>
              </a:buClr>
              <a:buSzPts val="1500"/>
              <a:buFont typeface="IBM Plex Sans"/>
              <a:buChar char="●"/>
            </a:pPr>
            <a:r>
              <a:rPr b="0" lang="en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Other Franchises like Franchise Creator focus on faster timelines, lower costs, more locations regionally and nationally.</a:t>
            </a:r>
            <a:endParaRPr b="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71450" lvl="0" marL="177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324A"/>
              </a:buClr>
              <a:buSzPts val="1500"/>
              <a:buFont typeface="IBM Plex Sans"/>
              <a:buChar char="●"/>
            </a:pPr>
            <a:r>
              <a:rPr b="0" lang="en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Another franchise called Franchise Maker offers pay as you go programs, no hidden agendas, and like Blue Sky a three-step program to its clients.</a:t>
            </a:r>
            <a:endParaRPr b="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02" name="Google Shape;602;p56"/>
          <p:cNvSpPr txBox="1"/>
          <p:nvPr>
            <p:ph idx="12" type="sldNum"/>
          </p:nvPr>
        </p:nvSpPr>
        <p:spPr>
          <a:xfrm>
            <a:off x="685800" y="4684691"/>
            <a:ext cx="473299" cy="2221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92"/>
          <p:cNvSpPr txBox="1"/>
          <p:nvPr>
            <p:ph type="title"/>
          </p:nvPr>
        </p:nvSpPr>
        <p:spPr>
          <a:xfrm>
            <a:off x="685799" y="273844"/>
            <a:ext cx="7772401" cy="1222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" sz="2100" cap="none">
                <a:solidFill>
                  <a:srgbClr val="005076"/>
                </a:solidFill>
                <a:latin typeface="Montserrat"/>
                <a:ea typeface="Montserrat"/>
                <a:cs typeface="Montserrat"/>
                <a:sym typeface="Montserrat"/>
              </a:rPr>
              <a:t>NEW CUSTOMER TYPES IN ACCOUNTS BY STATE USING MAPBOX PROGRAM</a:t>
            </a:r>
            <a:endParaRPr b="1" sz="2100">
              <a:solidFill>
                <a:srgbClr val="00507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A map of the united states&#10;&#10;AI-generated content may be incorrect." id="1034" name="Google Shape;1034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094" y="1489472"/>
            <a:ext cx="4526141" cy="2679919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92"/>
          <p:cNvSpPr txBox="1"/>
          <p:nvPr/>
        </p:nvSpPr>
        <p:spPr>
          <a:xfrm>
            <a:off x="5117080" y="1643874"/>
            <a:ext cx="3744600" cy="28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24A"/>
              </a:buClr>
              <a:buSzPts val="1500"/>
              <a:buFont typeface="IBM Plex Sans"/>
              <a:buChar char="•"/>
            </a:pPr>
            <a:r>
              <a:rPr i="0" lang="en" sz="1500" u="none" cap="none" strike="noStrike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Black points show accounts with no new customer types and purple points contain a new customer type.</a:t>
            </a:r>
            <a:endParaRPr sz="11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71450" lvl="0" marL="1778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324A"/>
              </a:buClr>
              <a:buSzPts val="1500"/>
              <a:buFont typeface="IBM Plex Sans"/>
              <a:buChar char="•"/>
            </a:pPr>
            <a:r>
              <a:rPr i="0" lang="en" sz="1500" u="none" cap="none" strike="noStrike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Map shows clusters of the accounts in California and Arizona, Indiana, and the Carolina's in the southeast.</a:t>
            </a:r>
            <a:endParaRPr sz="11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71450" lvl="0" marL="1778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324A"/>
              </a:buClr>
              <a:buSzPts val="1500"/>
              <a:buFont typeface="IBM Plex Sans"/>
              <a:buChar char="•"/>
            </a:pPr>
            <a:r>
              <a:rPr i="0" lang="en" sz="1500" u="none" cap="none" strike="noStrike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Bigger markets with new customer types presence include San Francisco, Lost Angeles, and Charlotte.</a:t>
            </a:r>
            <a:endParaRPr sz="11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36" name="Google Shape;1036;p92"/>
          <p:cNvSpPr txBox="1"/>
          <p:nvPr>
            <p:ph idx="12" type="sldNum"/>
          </p:nvPr>
        </p:nvSpPr>
        <p:spPr>
          <a:xfrm>
            <a:off x="685800" y="4684691"/>
            <a:ext cx="473299" cy="2221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93"/>
          <p:cNvSpPr txBox="1"/>
          <p:nvPr>
            <p:ph type="title"/>
          </p:nvPr>
        </p:nvSpPr>
        <p:spPr>
          <a:xfrm>
            <a:off x="692659" y="438358"/>
            <a:ext cx="7765539" cy="90732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b="1" lang="en" sz="2100">
                <a:solidFill>
                  <a:srgbClr val="005076"/>
                </a:solidFill>
                <a:latin typeface="Montserrat"/>
                <a:ea typeface="Montserrat"/>
                <a:cs typeface="Montserrat"/>
                <a:sym typeface="Montserrat"/>
              </a:rPr>
              <a:t>NEW CUSTOMER TYPES IN ACCOUNTS BY STATE USING MAPBOX PROGRAM (CONT.)</a:t>
            </a:r>
            <a:endParaRPr b="1" sz="2100">
              <a:solidFill>
                <a:srgbClr val="00507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2" name="Google Shape;1042;p93"/>
          <p:cNvSpPr txBox="1"/>
          <p:nvPr>
            <p:ph idx="12" type="sldNum"/>
          </p:nvPr>
        </p:nvSpPr>
        <p:spPr>
          <a:xfrm>
            <a:off x="685800" y="4684691"/>
            <a:ext cx="473299" cy="2221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A screenshot of a map&#10;&#10;AI-generated content may be incorrect." id="1043" name="Google Shape;1043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4051" y="1560805"/>
            <a:ext cx="5992742" cy="2948941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93"/>
          <p:cNvSpPr txBox="1"/>
          <p:nvPr/>
        </p:nvSpPr>
        <p:spPr>
          <a:xfrm>
            <a:off x="280525" y="1476775"/>
            <a:ext cx="2244600" cy="29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349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324A"/>
              </a:buClr>
              <a:buSzPts val="1700"/>
              <a:buFont typeface="IBM Plex Sans"/>
              <a:buChar char="•"/>
            </a:pPr>
            <a:r>
              <a:rPr i="0" lang="en" sz="1700" u="none" cap="none" strike="noStrike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Program features include dataset information on each point on map that is selected.</a:t>
            </a:r>
            <a:endParaRPr i="0" sz="1700" u="none" cap="none" strike="noStrike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2349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324A"/>
              </a:buClr>
              <a:buSzPts val="1700"/>
              <a:buFont typeface="IBM Plex Sans"/>
              <a:buChar char="•"/>
            </a:pPr>
            <a:r>
              <a:rPr i="0" lang="en" sz="1700" u="none" cap="none" strike="noStrike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Tool for franchises to find potential markets and client trends from utilizing past data.</a:t>
            </a:r>
            <a:endParaRPr sz="17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94"/>
          <p:cNvSpPr txBox="1"/>
          <p:nvPr>
            <p:ph type="title"/>
          </p:nvPr>
        </p:nvSpPr>
        <p:spPr>
          <a:xfrm>
            <a:off x="342900" y="457200"/>
            <a:ext cx="8343900" cy="8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Huntsville, AL</a:t>
            </a:r>
            <a:endParaRPr sz="2900"/>
          </a:p>
        </p:txBody>
      </p:sp>
      <p:pic>
        <p:nvPicPr>
          <p:cNvPr id="1050" name="Google Shape;1050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5999" y="550525"/>
            <a:ext cx="6324675" cy="389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1" name="Google Shape;1051;p94"/>
          <p:cNvSpPr txBox="1"/>
          <p:nvPr/>
        </p:nvSpPr>
        <p:spPr>
          <a:xfrm>
            <a:off x="162325" y="1387825"/>
            <a:ext cx="2465100" cy="10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This slide and the following slides are from the Business Analyst app which is an </a:t>
            </a: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additional</a:t>
            </a:r>
            <a:r>
              <a:rPr lang="en" sz="1200">
                <a:solidFill>
                  <a:schemeClr val="dk1"/>
                </a:solidFill>
                <a:latin typeface="IBM Plex Sans Light"/>
                <a:ea typeface="IBM Plex Sans Light"/>
                <a:cs typeface="IBM Plex Sans Light"/>
                <a:sym typeface="IBM Plex Sans Light"/>
              </a:rPr>
              <a:t> feature available on ArcGIS.</a:t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6" name="Google Shape;1056;p95" title="Economic Development Profile2_Page 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300" y="0"/>
            <a:ext cx="848138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1" name="Google Shape;1061;p96" title="Economic Development Profile2_Page 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" y="0"/>
            <a:ext cx="8469786" cy="513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97"/>
          <p:cNvSpPr txBox="1"/>
          <p:nvPr>
            <p:ph type="title"/>
          </p:nvPr>
        </p:nvSpPr>
        <p:spPr>
          <a:xfrm>
            <a:off x="685799" y="273844"/>
            <a:ext cx="7772401" cy="1222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en" sz="2900">
                <a:solidFill>
                  <a:srgbClr val="005076"/>
                </a:solidFill>
                <a:latin typeface="Montserrat"/>
                <a:ea typeface="Montserrat"/>
                <a:cs typeface="Montserrat"/>
                <a:sym typeface="Montserrat"/>
              </a:rPr>
              <a:t>NEXT STEPS/RECOMMENDATIONS</a:t>
            </a:r>
            <a:endParaRPr b="1">
              <a:solidFill>
                <a:srgbClr val="00507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7" name="Google Shape;1067;p97"/>
          <p:cNvSpPr txBox="1"/>
          <p:nvPr>
            <p:ph idx="1" type="body"/>
          </p:nvPr>
        </p:nvSpPr>
        <p:spPr>
          <a:xfrm>
            <a:off x="779299" y="1599813"/>
            <a:ext cx="3744600" cy="28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24A"/>
              </a:buClr>
              <a:buSzPts val="1500"/>
              <a:buFont typeface="IBM Plex Sans"/>
              <a:buChar char="●"/>
            </a:pPr>
            <a:r>
              <a:rPr lang="en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Look at how the most effective lead sources can impact client inquiries.</a:t>
            </a:r>
            <a:endParaRPr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71450" lvl="0" marL="177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324A"/>
              </a:buClr>
              <a:buSzPts val="1500"/>
              <a:buFont typeface="IBM Plex Sans"/>
              <a:buChar char="●"/>
            </a:pPr>
            <a:r>
              <a:rPr lang="en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Evaluate how different regions and states can affect long-term growth.</a:t>
            </a:r>
            <a:endParaRPr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71450" lvl="0" marL="177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324A"/>
              </a:buClr>
              <a:buSzPts val="1500"/>
              <a:buFont typeface="IBM Plex Sans"/>
              <a:buChar char="●"/>
            </a:pPr>
            <a:r>
              <a:rPr lang="en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Opportunity to improve internal processes.</a:t>
            </a:r>
            <a:endParaRPr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71450" lvl="0" marL="177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324A"/>
              </a:buClr>
              <a:buSzPts val="1500"/>
              <a:buFont typeface="IBM Plex Sans"/>
              <a:buChar char="●"/>
            </a:pPr>
            <a:r>
              <a:rPr lang="en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Implementation of Data Governance.</a:t>
            </a:r>
            <a:endParaRPr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71450" lvl="0" marL="177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324A"/>
              </a:buClr>
              <a:buSzPts val="1500"/>
              <a:buFont typeface="IBM Plex Sans"/>
              <a:buChar char="●"/>
            </a:pPr>
            <a:r>
              <a:rPr lang="en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rise of new leads.</a:t>
            </a:r>
            <a:endParaRPr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76200" lvl="0" marL="177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descr="A blue logo with a cloud&#10;&#10;AI-generated content may be incorrect." id="1068" name="Google Shape;1068;p97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8024" y="1490086"/>
            <a:ext cx="3744532" cy="2592368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97"/>
          <p:cNvSpPr txBox="1"/>
          <p:nvPr>
            <p:ph idx="12" type="sldNum"/>
          </p:nvPr>
        </p:nvSpPr>
        <p:spPr>
          <a:xfrm>
            <a:off x="685800" y="4684691"/>
            <a:ext cx="473299" cy="2221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98"/>
          <p:cNvSpPr txBox="1"/>
          <p:nvPr>
            <p:ph type="title"/>
          </p:nvPr>
        </p:nvSpPr>
        <p:spPr>
          <a:xfrm>
            <a:off x="457200" y="1195125"/>
            <a:ext cx="2794200" cy="26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05576"/>
                </a:solidFill>
                <a:latin typeface="Montserrat"/>
                <a:ea typeface="Montserrat"/>
                <a:cs typeface="Montserrat"/>
                <a:sym typeface="Montserrat"/>
              </a:rPr>
              <a:t>NEXT STEPS</a:t>
            </a:r>
            <a:endParaRPr b="1" sz="2100">
              <a:solidFill>
                <a:srgbClr val="00557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75" name="Google Shape;1075;p98"/>
          <p:cNvCxnSpPr/>
          <p:nvPr/>
        </p:nvCxnSpPr>
        <p:spPr>
          <a:xfrm rot="10800000">
            <a:off x="3390200" y="447675"/>
            <a:ext cx="0" cy="4107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6" name="Google Shape;1076;p98"/>
          <p:cNvCxnSpPr/>
          <p:nvPr/>
        </p:nvCxnSpPr>
        <p:spPr>
          <a:xfrm>
            <a:off x="342977" y="45689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7" name="Google Shape;1077;p98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8" name="Google Shape;1078;p98"/>
          <p:cNvSpPr txBox="1"/>
          <p:nvPr/>
        </p:nvSpPr>
        <p:spPr>
          <a:xfrm>
            <a:off x="5074125" y="1678625"/>
            <a:ext cx="408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sp>
        <p:nvSpPr>
          <p:cNvPr id="1079" name="Google Shape;1079;p98"/>
          <p:cNvSpPr txBox="1"/>
          <p:nvPr/>
        </p:nvSpPr>
        <p:spPr>
          <a:xfrm>
            <a:off x="3798400" y="1934375"/>
            <a:ext cx="517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67AA9"/>
                </a:solidFill>
                <a:latin typeface="IBM Plex Sans"/>
                <a:ea typeface="IBM Plex Sans"/>
                <a:cs typeface="IBM Plex Sans"/>
                <a:sym typeface="IBM Plex Sans"/>
              </a:rPr>
              <a:t>01</a:t>
            </a:r>
            <a:endParaRPr b="1">
              <a:solidFill>
                <a:srgbClr val="267AA9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80" name="Google Shape;1080;p98"/>
          <p:cNvSpPr txBox="1"/>
          <p:nvPr/>
        </p:nvSpPr>
        <p:spPr>
          <a:xfrm flipH="1">
            <a:off x="3798400" y="2434800"/>
            <a:ext cx="517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67AA9"/>
                </a:solidFill>
                <a:latin typeface="IBM Plex Sans"/>
                <a:ea typeface="IBM Plex Sans"/>
                <a:cs typeface="IBM Plex Sans"/>
                <a:sym typeface="IBM Plex Sans"/>
              </a:rPr>
              <a:t>03</a:t>
            </a:r>
            <a:endParaRPr b="1">
              <a:solidFill>
                <a:srgbClr val="267AA9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81" name="Google Shape;1081;p98"/>
          <p:cNvSpPr txBox="1"/>
          <p:nvPr/>
        </p:nvSpPr>
        <p:spPr>
          <a:xfrm>
            <a:off x="3798400" y="2208275"/>
            <a:ext cx="517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67AA9"/>
                </a:solidFill>
                <a:latin typeface="IBM Plex Sans"/>
                <a:ea typeface="IBM Plex Sans"/>
                <a:cs typeface="IBM Plex Sans"/>
                <a:sym typeface="IBM Plex Sans"/>
              </a:rPr>
              <a:t>02</a:t>
            </a:r>
            <a:endParaRPr b="1">
              <a:solidFill>
                <a:srgbClr val="267AA9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82" name="Google Shape;1082;p98"/>
          <p:cNvSpPr txBox="1"/>
          <p:nvPr/>
        </p:nvSpPr>
        <p:spPr>
          <a:xfrm>
            <a:off x="3798400" y="2708700"/>
            <a:ext cx="5178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67AA9"/>
                </a:solidFill>
                <a:latin typeface="IBM Plex Sans"/>
                <a:ea typeface="IBM Plex Sans"/>
                <a:cs typeface="IBM Plex Sans"/>
                <a:sym typeface="IBM Plex Sans"/>
              </a:rPr>
              <a:t>04</a:t>
            </a:r>
            <a:endParaRPr b="1">
              <a:solidFill>
                <a:srgbClr val="267AA9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83" name="Google Shape;1083;p98"/>
          <p:cNvSpPr txBox="1"/>
          <p:nvPr/>
        </p:nvSpPr>
        <p:spPr>
          <a:xfrm>
            <a:off x="8559275" y="4689750"/>
            <a:ext cx="3879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grpSp>
        <p:nvGrpSpPr>
          <p:cNvPr id="1084" name="Google Shape;1084;p98"/>
          <p:cNvGrpSpPr/>
          <p:nvPr/>
        </p:nvGrpSpPr>
        <p:grpSpPr>
          <a:xfrm>
            <a:off x="573796" y="606477"/>
            <a:ext cx="324300" cy="1072150"/>
            <a:chOff x="8278241" y="2502000"/>
            <a:chExt cx="324300" cy="1072150"/>
          </a:xfrm>
        </p:grpSpPr>
        <p:sp>
          <p:nvSpPr>
            <p:cNvPr id="1085" name="Google Shape;1085;p98"/>
            <p:cNvSpPr/>
            <p:nvPr/>
          </p:nvSpPr>
          <p:spPr>
            <a:xfrm>
              <a:off x="8278241" y="2502000"/>
              <a:ext cx="324300" cy="280500"/>
            </a:xfrm>
            <a:prstGeom prst="triangle">
              <a:avLst>
                <a:gd fmla="val 50000" name="adj"/>
              </a:avLst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98"/>
            <p:cNvSpPr/>
            <p:nvPr/>
          </p:nvSpPr>
          <p:spPr>
            <a:xfrm>
              <a:off x="8278241" y="2897825"/>
              <a:ext cx="324300" cy="280500"/>
            </a:xfrm>
            <a:prstGeom prst="triangle">
              <a:avLst>
                <a:gd fmla="val 50000" name="adj"/>
              </a:avLst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98"/>
            <p:cNvSpPr/>
            <p:nvPr/>
          </p:nvSpPr>
          <p:spPr>
            <a:xfrm>
              <a:off x="8278241" y="3293650"/>
              <a:ext cx="324300" cy="280500"/>
            </a:xfrm>
            <a:prstGeom prst="triangle">
              <a:avLst>
                <a:gd fmla="val 50000" name="adj"/>
              </a:avLst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8" name="Google Shape;1088;p98"/>
          <p:cNvSpPr txBox="1"/>
          <p:nvPr>
            <p:ph idx="1" type="body"/>
          </p:nvPr>
        </p:nvSpPr>
        <p:spPr>
          <a:xfrm>
            <a:off x="4186300" y="1058025"/>
            <a:ext cx="4500000" cy="31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Designing Customer Management Accounts</a:t>
            </a:r>
            <a:endParaRPr sz="13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 Collection methods to gain important metrics</a:t>
            </a:r>
            <a:endParaRPr sz="13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Creating interactive dashboards for data insights</a:t>
            </a:r>
            <a:endParaRPr sz="13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Presenting a plan and solution for long term gro</a:t>
            </a:r>
            <a:r>
              <a:rPr lang="en" sz="1300">
                <a:solidFill>
                  <a:srgbClr val="00354A"/>
                </a:solidFill>
                <a:latin typeface="IBM Plex Sans"/>
                <a:ea typeface="IBM Plex Sans"/>
                <a:cs typeface="IBM Plex Sans"/>
                <a:sym typeface="IBM Plex Sans"/>
              </a:rPr>
              <a:t>wth</a:t>
            </a:r>
            <a:endParaRPr sz="1300">
              <a:solidFill>
                <a:srgbClr val="0035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500"/>
              </a:spcBef>
              <a:spcAft>
                <a:spcPts val="500"/>
              </a:spcAft>
              <a:buNone/>
            </a:pPr>
            <a:r>
              <a:t/>
            </a:r>
            <a:endParaRPr/>
          </a:p>
        </p:txBody>
      </p:sp>
      <p:grpSp>
        <p:nvGrpSpPr>
          <p:cNvPr id="1089" name="Google Shape;1089;p98"/>
          <p:cNvGrpSpPr/>
          <p:nvPr/>
        </p:nvGrpSpPr>
        <p:grpSpPr>
          <a:xfrm>
            <a:off x="2657108" y="3937672"/>
            <a:ext cx="594300" cy="501771"/>
            <a:chOff x="6107475" y="4573475"/>
            <a:chExt cx="594300" cy="501771"/>
          </a:xfrm>
        </p:grpSpPr>
        <p:sp>
          <p:nvSpPr>
            <p:cNvPr id="1090" name="Google Shape;1090;p98"/>
            <p:cNvSpPr/>
            <p:nvPr/>
          </p:nvSpPr>
          <p:spPr>
            <a:xfrm>
              <a:off x="610747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98"/>
            <p:cNvSpPr/>
            <p:nvPr/>
          </p:nvSpPr>
          <p:spPr>
            <a:xfrm>
              <a:off x="6244650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98"/>
            <p:cNvSpPr/>
            <p:nvPr/>
          </p:nvSpPr>
          <p:spPr>
            <a:xfrm>
              <a:off x="638182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98"/>
            <p:cNvSpPr/>
            <p:nvPr/>
          </p:nvSpPr>
          <p:spPr>
            <a:xfrm>
              <a:off x="6519000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98"/>
            <p:cNvSpPr/>
            <p:nvPr/>
          </p:nvSpPr>
          <p:spPr>
            <a:xfrm>
              <a:off x="665617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98"/>
            <p:cNvSpPr/>
            <p:nvPr/>
          </p:nvSpPr>
          <p:spPr>
            <a:xfrm>
              <a:off x="610747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98"/>
            <p:cNvSpPr/>
            <p:nvPr/>
          </p:nvSpPr>
          <p:spPr>
            <a:xfrm>
              <a:off x="6244650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98"/>
            <p:cNvSpPr/>
            <p:nvPr/>
          </p:nvSpPr>
          <p:spPr>
            <a:xfrm>
              <a:off x="638182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98"/>
            <p:cNvSpPr/>
            <p:nvPr/>
          </p:nvSpPr>
          <p:spPr>
            <a:xfrm>
              <a:off x="6519000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98"/>
            <p:cNvSpPr/>
            <p:nvPr/>
          </p:nvSpPr>
          <p:spPr>
            <a:xfrm>
              <a:off x="665617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98"/>
            <p:cNvSpPr/>
            <p:nvPr/>
          </p:nvSpPr>
          <p:spPr>
            <a:xfrm>
              <a:off x="610747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98"/>
            <p:cNvSpPr/>
            <p:nvPr/>
          </p:nvSpPr>
          <p:spPr>
            <a:xfrm>
              <a:off x="6244650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98"/>
            <p:cNvSpPr/>
            <p:nvPr/>
          </p:nvSpPr>
          <p:spPr>
            <a:xfrm>
              <a:off x="638182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98"/>
            <p:cNvSpPr/>
            <p:nvPr/>
          </p:nvSpPr>
          <p:spPr>
            <a:xfrm>
              <a:off x="6519000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98"/>
            <p:cNvSpPr/>
            <p:nvPr/>
          </p:nvSpPr>
          <p:spPr>
            <a:xfrm>
              <a:off x="665617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98"/>
            <p:cNvSpPr/>
            <p:nvPr/>
          </p:nvSpPr>
          <p:spPr>
            <a:xfrm>
              <a:off x="610747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98"/>
            <p:cNvSpPr/>
            <p:nvPr/>
          </p:nvSpPr>
          <p:spPr>
            <a:xfrm>
              <a:off x="6244650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98"/>
            <p:cNvSpPr/>
            <p:nvPr/>
          </p:nvSpPr>
          <p:spPr>
            <a:xfrm>
              <a:off x="638182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98"/>
            <p:cNvSpPr/>
            <p:nvPr/>
          </p:nvSpPr>
          <p:spPr>
            <a:xfrm>
              <a:off x="6519000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98"/>
            <p:cNvSpPr/>
            <p:nvPr/>
          </p:nvSpPr>
          <p:spPr>
            <a:xfrm>
              <a:off x="665617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98"/>
            <p:cNvSpPr/>
            <p:nvPr/>
          </p:nvSpPr>
          <p:spPr>
            <a:xfrm>
              <a:off x="610747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98"/>
            <p:cNvSpPr/>
            <p:nvPr/>
          </p:nvSpPr>
          <p:spPr>
            <a:xfrm>
              <a:off x="6244650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98"/>
            <p:cNvSpPr/>
            <p:nvPr/>
          </p:nvSpPr>
          <p:spPr>
            <a:xfrm>
              <a:off x="638182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98"/>
            <p:cNvSpPr/>
            <p:nvPr/>
          </p:nvSpPr>
          <p:spPr>
            <a:xfrm>
              <a:off x="6519000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98"/>
            <p:cNvSpPr/>
            <p:nvPr/>
          </p:nvSpPr>
          <p:spPr>
            <a:xfrm>
              <a:off x="665617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99"/>
          <p:cNvSpPr/>
          <p:nvPr/>
        </p:nvSpPr>
        <p:spPr>
          <a:xfrm>
            <a:off x="457212" y="1954948"/>
            <a:ext cx="1839000" cy="1839000"/>
          </a:xfrm>
          <a:prstGeom prst="rect">
            <a:avLst/>
          </a:prstGeom>
          <a:solidFill>
            <a:srgbClr val="0558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99"/>
          <p:cNvSpPr/>
          <p:nvPr/>
        </p:nvSpPr>
        <p:spPr>
          <a:xfrm>
            <a:off x="2587412" y="1954948"/>
            <a:ext cx="1839000" cy="1839000"/>
          </a:xfrm>
          <a:prstGeom prst="rect">
            <a:avLst/>
          </a:prstGeom>
          <a:solidFill>
            <a:srgbClr val="3092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99"/>
          <p:cNvSpPr/>
          <p:nvPr/>
        </p:nvSpPr>
        <p:spPr>
          <a:xfrm>
            <a:off x="4717612" y="1954948"/>
            <a:ext cx="1839000" cy="1839000"/>
          </a:xfrm>
          <a:prstGeom prst="rect">
            <a:avLst/>
          </a:prstGeom>
          <a:solidFill>
            <a:srgbClr val="46B4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99"/>
          <p:cNvSpPr/>
          <p:nvPr/>
        </p:nvSpPr>
        <p:spPr>
          <a:xfrm>
            <a:off x="6847812" y="1954948"/>
            <a:ext cx="1839000" cy="1839000"/>
          </a:xfrm>
          <a:prstGeom prst="rect">
            <a:avLst/>
          </a:prstGeom>
          <a:solidFill>
            <a:srgbClr val="94D8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3" name="Google Shape;1123;p99"/>
          <p:cNvSpPr txBox="1"/>
          <p:nvPr>
            <p:ph type="title"/>
          </p:nvPr>
        </p:nvSpPr>
        <p:spPr>
          <a:xfrm>
            <a:off x="342900" y="452925"/>
            <a:ext cx="4972200" cy="7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05076"/>
                </a:solidFill>
                <a:latin typeface="Montserrat"/>
                <a:ea typeface="Montserrat"/>
                <a:cs typeface="Montserrat"/>
                <a:sym typeface="Montserrat"/>
              </a:rPr>
              <a:t>CONCLUDING THOUGHTS</a:t>
            </a:r>
            <a:endParaRPr b="1" sz="2100">
              <a:solidFill>
                <a:srgbClr val="00507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4" name="Google Shape;1124;p99"/>
          <p:cNvSpPr txBox="1"/>
          <p:nvPr/>
        </p:nvSpPr>
        <p:spPr>
          <a:xfrm>
            <a:off x="2311241" y="2746225"/>
            <a:ext cx="2469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+</a:t>
            </a:r>
            <a:endParaRPr sz="800">
              <a:solidFill>
                <a:schemeClr val="dk1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</p:txBody>
      </p:sp>
      <p:sp>
        <p:nvSpPr>
          <p:cNvPr id="1125" name="Google Shape;1125;p99"/>
          <p:cNvSpPr txBox="1"/>
          <p:nvPr/>
        </p:nvSpPr>
        <p:spPr>
          <a:xfrm>
            <a:off x="4448541" y="2746225"/>
            <a:ext cx="2469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+</a:t>
            </a:r>
            <a:endParaRPr sz="800">
              <a:solidFill>
                <a:schemeClr val="dk1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</p:txBody>
      </p:sp>
      <p:sp>
        <p:nvSpPr>
          <p:cNvPr id="1126" name="Google Shape;1126;p99"/>
          <p:cNvSpPr txBox="1"/>
          <p:nvPr/>
        </p:nvSpPr>
        <p:spPr>
          <a:xfrm>
            <a:off x="582075" y="2229125"/>
            <a:ext cx="1567800" cy="13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Opportunity to improve internal processes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27" name="Google Shape;1127;p99"/>
          <p:cNvSpPr txBox="1"/>
          <p:nvPr/>
        </p:nvSpPr>
        <p:spPr>
          <a:xfrm>
            <a:off x="2649838" y="2209650"/>
            <a:ext cx="1567800" cy="13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Implementation of Data Governance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28" name="Google Shape;1128;p99"/>
          <p:cNvSpPr txBox="1"/>
          <p:nvPr/>
        </p:nvSpPr>
        <p:spPr>
          <a:xfrm>
            <a:off x="4853200" y="2209650"/>
            <a:ext cx="1567800" cy="13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Forward-focus</a:t>
            </a:r>
            <a:endParaRPr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29" name="Google Shape;1129;p99"/>
          <p:cNvSpPr txBox="1"/>
          <p:nvPr/>
        </p:nvSpPr>
        <p:spPr>
          <a:xfrm>
            <a:off x="6929975" y="2229125"/>
            <a:ext cx="1567800" cy="11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354A"/>
                </a:solidFill>
                <a:latin typeface="IBM Plex Sans"/>
                <a:ea typeface="IBM Plex Sans"/>
                <a:cs typeface="IBM Plex Sans"/>
                <a:sym typeface="IBM Plex Sans"/>
              </a:rPr>
              <a:t>The rise of new leads</a:t>
            </a:r>
            <a:endParaRPr sz="1500">
              <a:solidFill>
                <a:srgbClr val="0035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130" name="Google Shape;1130;p99"/>
          <p:cNvSpPr txBox="1"/>
          <p:nvPr/>
        </p:nvSpPr>
        <p:spPr>
          <a:xfrm>
            <a:off x="8419625" y="4703700"/>
            <a:ext cx="511500" cy="33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cxnSp>
        <p:nvCxnSpPr>
          <p:cNvPr id="1131" name="Google Shape;1131;p99"/>
          <p:cNvCxnSpPr/>
          <p:nvPr/>
        </p:nvCxnSpPr>
        <p:spPr>
          <a:xfrm>
            <a:off x="342977" y="45689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32" name="Google Shape;1132;p99"/>
          <p:cNvGrpSpPr/>
          <p:nvPr/>
        </p:nvGrpSpPr>
        <p:grpSpPr>
          <a:xfrm>
            <a:off x="8092508" y="3930597"/>
            <a:ext cx="594300" cy="501771"/>
            <a:chOff x="6107475" y="4573475"/>
            <a:chExt cx="594300" cy="501771"/>
          </a:xfrm>
        </p:grpSpPr>
        <p:sp>
          <p:nvSpPr>
            <p:cNvPr id="1133" name="Google Shape;1133;p99"/>
            <p:cNvSpPr/>
            <p:nvPr/>
          </p:nvSpPr>
          <p:spPr>
            <a:xfrm>
              <a:off x="610747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99"/>
            <p:cNvSpPr/>
            <p:nvPr/>
          </p:nvSpPr>
          <p:spPr>
            <a:xfrm>
              <a:off x="6244650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99"/>
            <p:cNvSpPr/>
            <p:nvPr/>
          </p:nvSpPr>
          <p:spPr>
            <a:xfrm>
              <a:off x="638182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99"/>
            <p:cNvSpPr/>
            <p:nvPr/>
          </p:nvSpPr>
          <p:spPr>
            <a:xfrm>
              <a:off x="6519000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99"/>
            <p:cNvSpPr/>
            <p:nvPr/>
          </p:nvSpPr>
          <p:spPr>
            <a:xfrm>
              <a:off x="665617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99"/>
            <p:cNvSpPr/>
            <p:nvPr/>
          </p:nvSpPr>
          <p:spPr>
            <a:xfrm>
              <a:off x="610747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99"/>
            <p:cNvSpPr/>
            <p:nvPr/>
          </p:nvSpPr>
          <p:spPr>
            <a:xfrm>
              <a:off x="6244650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99"/>
            <p:cNvSpPr/>
            <p:nvPr/>
          </p:nvSpPr>
          <p:spPr>
            <a:xfrm>
              <a:off x="638182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99"/>
            <p:cNvSpPr/>
            <p:nvPr/>
          </p:nvSpPr>
          <p:spPr>
            <a:xfrm>
              <a:off x="6519000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99"/>
            <p:cNvSpPr/>
            <p:nvPr/>
          </p:nvSpPr>
          <p:spPr>
            <a:xfrm>
              <a:off x="665617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99"/>
            <p:cNvSpPr/>
            <p:nvPr/>
          </p:nvSpPr>
          <p:spPr>
            <a:xfrm>
              <a:off x="610747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99"/>
            <p:cNvSpPr/>
            <p:nvPr/>
          </p:nvSpPr>
          <p:spPr>
            <a:xfrm>
              <a:off x="6244650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99"/>
            <p:cNvSpPr/>
            <p:nvPr/>
          </p:nvSpPr>
          <p:spPr>
            <a:xfrm>
              <a:off x="638182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99"/>
            <p:cNvSpPr/>
            <p:nvPr/>
          </p:nvSpPr>
          <p:spPr>
            <a:xfrm>
              <a:off x="6519000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99"/>
            <p:cNvSpPr/>
            <p:nvPr/>
          </p:nvSpPr>
          <p:spPr>
            <a:xfrm>
              <a:off x="665617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99"/>
            <p:cNvSpPr/>
            <p:nvPr/>
          </p:nvSpPr>
          <p:spPr>
            <a:xfrm>
              <a:off x="610747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99"/>
            <p:cNvSpPr/>
            <p:nvPr/>
          </p:nvSpPr>
          <p:spPr>
            <a:xfrm>
              <a:off x="6244650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99"/>
            <p:cNvSpPr/>
            <p:nvPr/>
          </p:nvSpPr>
          <p:spPr>
            <a:xfrm>
              <a:off x="638182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99"/>
            <p:cNvSpPr/>
            <p:nvPr/>
          </p:nvSpPr>
          <p:spPr>
            <a:xfrm>
              <a:off x="6519000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99"/>
            <p:cNvSpPr/>
            <p:nvPr/>
          </p:nvSpPr>
          <p:spPr>
            <a:xfrm>
              <a:off x="665617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99"/>
            <p:cNvSpPr/>
            <p:nvPr/>
          </p:nvSpPr>
          <p:spPr>
            <a:xfrm>
              <a:off x="610747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99"/>
            <p:cNvSpPr/>
            <p:nvPr/>
          </p:nvSpPr>
          <p:spPr>
            <a:xfrm>
              <a:off x="6244650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99"/>
            <p:cNvSpPr/>
            <p:nvPr/>
          </p:nvSpPr>
          <p:spPr>
            <a:xfrm>
              <a:off x="638182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99"/>
            <p:cNvSpPr/>
            <p:nvPr/>
          </p:nvSpPr>
          <p:spPr>
            <a:xfrm>
              <a:off x="6519000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99"/>
            <p:cNvSpPr/>
            <p:nvPr/>
          </p:nvSpPr>
          <p:spPr>
            <a:xfrm>
              <a:off x="665617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8" name="Google Shape;1158;p99"/>
          <p:cNvSpPr txBox="1"/>
          <p:nvPr/>
        </p:nvSpPr>
        <p:spPr>
          <a:xfrm>
            <a:off x="6578741" y="2764325"/>
            <a:ext cx="2469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IBM Plex Mono Medium"/>
                <a:ea typeface="IBM Plex Mono Medium"/>
                <a:cs typeface="IBM Plex Mono Medium"/>
                <a:sym typeface="IBM Plex Mono Medium"/>
              </a:rPr>
              <a:t>=</a:t>
            </a:r>
            <a:endParaRPr sz="800">
              <a:solidFill>
                <a:schemeClr val="dk1"/>
              </a:solidFill>
              <a:latin typeface="IBM Plex Mono Medium"/>
              <a:ea typeface="IBM Plex Mono Medium"/>
              <a:cs typeface="IBM Plex Mono Medium"/>
              <a:sym typeface="IBM Plex Mono Medium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100"/>
          <p:cNvSpPr txBox="1"/>
          <p:nvPr>
            <p:ph idx="12" type="sldNum"/>
          </p:nvPr>
        </p:nvSpPr>
        <p:spPr>
          <a:xfrm>
            <a:off x="8229600" y="4799170"/>
            <a:ext cx="4572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4" name="Google Shape;1164;p100"/>
          <p:cNvSpPr txBox="1"/>
          <p:nvPr>
            <p:ph type="title"/>
          </p:nvPr>
        </p:nvSpPr>
        <p:spPr>
          <a:xfrm>
            <a:off x="342900" y="1040750"/>
            <a:ext cx="3544800" cy="10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05076"/>
                </a:solidFill>
                <a:latin typeface="IBM Plex Sans"/>
                <a:ea typeface="IBM Plex Sans"/>
                <a:cs typeface="IBM Plex Sans"/>
                <a:sym typeface="IBM Plex Sans"/>
              </a:rPr>
              <a:t>Thank You!</a:t>
            </a:r>
            <a:endParaRPr b="1" sz="2100">
              <a:solidFill>
                <a:srgbClr val="00507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1165" name="Google Shape;1165;p100"/>
          <p:cNvGrpSpPr/>
          <p:nvPr/>
        </p:nvGrpSpPr>
        <p:grpSpPr>
          <a:xfrm>
            <a:off x="4651732" y="3772079"/>
            <a:ext cx="594300" cy="501771"/>
            <a:chOff x="6107475" y="4573475"/>
            <a:chExt cx="594300" cy="501771"/>
          </a:xfrm>
        </p:grpSpPr>
        <p:sp>
          <p:nvSpPr>
            <p:cNvPr id="1166" name="Google Shape;1166;p100"/>
            <p:cNvSpPr/>
            <p:nvPr/>
          </p:nvSpPr>
          <p:spPr>
            <a:xfrm>
              <a:off x="610747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100"/>
            <p:cNvSpPr/>
            <p:nvPr/>
          </p:nvSpPr>
          <p:spPr>
            <a:xfrm>
              <a:off x="6244650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100"/>
            <p:cNvSpPr/>
            <p:nvPr/>
          </p:nvSpPr>
          <p:spPr>
            <a:xfrm>
              <a:off x="638182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100"/>
            <p:cNvSpPr/>
            <p:nvPr/>
          </p:nvSpPr>
          <p:spPr>
            <a:xfrm>
              <a:off x="6519000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100"/>
            <p:cNvSpPr/>
            <p:nvPr/>
          </p:nvSpPr>
          <p:spPr>
            <a:xfrm>
              <a:off x="6656175" y="457347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100"/>
            <p:cNvSpPr/>
            <p:nvPr/>
          </p:nvSpPr>
          <p:spPr>
            <a:xfrm>
              <a:off x="610747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100"/>
            <p:cNvSpPr/>
            <p:nvPr/>
          </p:nvSpPr>
          <p:spPr>
            <a:xfrm>
              <a:off x="6244650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100"/>
            <p:cNvSpPr/>
            <p:nvPr/>
          </p:nvSpPr>
          <p:spPr>
            <a:xfrm>
              <a:off x="638182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100"/>
            <p:cNvSpPr/>
            <p:nvPr/>
          </p:nvSpPr>
          <p:spPr>
            <a:xfrm>
              <a:off x="6519000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100"/>
            <p:cNvSpPr/>
            <p:nvPr/>
          </p:nvSpPr>
          <p:spPr>
            <a:xfrm>
              <a:off x="6656175" y="4688165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100"/>
            <p:cNvSpPr/>
            <p:nvPr/>
          </p:nvSpPr>
          <p:spPr>
            <a:xfrm>
              <a:off x="610747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100"/>
            <p:cNvSpPr/>
            <p:nvPr/>
          </p:nvSpPr>
          <p:spPr>
            <a:xfrm>
              <a:off x="6244650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100"/>
            <p:cNvSpPr/>
            <p:nvPr/>
          </p:nvSpPr>
          <p:spPr>
            <a:xfrm>
              <a:off x="638182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100"/>
            <p:cNvSpPr/>
            <p:nvPr/>
          </p:nvSpPr>
          <p:spPr>
            <a:xfrm>
              <a:off x="6519000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100"/>
            <p:cNvSpPr/>
            <p:nvPr/>
          </p:nvSpPr>
          <p:spPr>
            <a:xfrm>
              <a:off x="6656175" y="480026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100"/>
            <p:cNvSpPr/>
            <p:nvPr/>
          </p:nvSpPr>
          <p:spPr>
            <a:xfrm>
              <a:off x="610747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100"/>
            <p:cNvSpPr/>
            <p:nvPr/>
          </p:nvSpPr>
          <p:spPr>
            <a:xfrm>
              <a:off x="6244650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100"/>
            <p:cNvSpPr/>
            <p:nvPr/>
          </p:nvSpPr>
          <p:spPr>
            <a:xfrm>
              <a:off x="638182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100"/>
            <p:cNvSpPr/>
            <p:nvPr/>
          </p:nvSpPr>
          <p:spPr>
            <a:xfrm>
              <a:off x="6519000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100"/>
            <p:cNvSpPr/>
            <p:nvPr/>
          </p:nvSpPr>
          <p:spPr>
            <a:xfrm>
              <a:off x="6656175" y="4914957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100"/>
            <p:cNvSpPr/>
            <p:nvPr/>
          </p:nvSpPr>
          <p:spPr>
            <a:xfrm>
              <a:off x="610747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100"/>
            <p:cNvSpPr/>
            <p:nvPr/>
          </p:nvSpPr>
          <p:spPr>
            <a:xfrm>
              <a:off x="6244650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100"/>
            <p:cNvSpPr/>
            <p:nvPr/>
          </p:nvSpPr>
          <p:spPr>
            <a:xfrm>
              <a:off x="638182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100"/>
            <p:cNvSpPr/>
            <p:nvPr/>
          </p:nvSpPr>
          <p:spPr>
            <a:xfrm>
              <a:off x="6519000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100"/>
            <p:cNvSpPr/>
            <p:nvPr/>
          </p:nvSpPr>
          <p:spPr>
            <a:xfrm>
              <a:off x="6656175" y="5029646"/>
              <a:ext cx="45600" cy="456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1" name="Google Shape;1191;p100"/>
          <p:cNvGrpSpPr/>
          <p:nvPr/>
        </p:nvGrpSpPr>
        <p:grpSpPr>
          <a:xfrm>
            <a:off x="4188771" y="1499600"/>
            <a:ext cx="324300" cy="1072150"/>
            <a:chOff x="8278241" y="2502000"/>
            <a:chExt cx="324300" cy="1072150"/>
          </a:xfrm>
        </p:grpSpPr>
        <p:sp>
          <p:nvSpPr>
            <p:cNvPr id="1192" name="Google Shape;1192;p100"/>
            <p:cNvSpPr/>
            <p:nvPr/>
          </p:nvSpPr>
          <p:spPr>
            <a:xfrm>
              <a:off x="8278241" y="2502000"/>
              <a:ext cx="324300" cy="280500"/>
            </a:xfrm>
            <a:prstGeom prst="triangle">
              <a:avLst>
                <a:gd fmla="val 50000" name="adj"/>
              </a:avLst>
            </a:prstGeom>
            <a:solidFill>
              <a:srgbClr val="0558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100"/>
            <p:cNvSpPr/>
            <p:nvPr/>
          </p:nvSpPr>
          <p:spPr>
            <a:xfrm>
              <a:off x="8278241" y="2897825"/>
              <a:ext cx="324300" cy="280500"/>
            </a:xfrm>
            <a:prstGeom prst="triangle">
              <a:avLst>
                <a:gd fmla="val 50000" name="adj"/>
              </a:avLst>
            </a:prstGeom>
            <a:solidFill>
              <a:srgbClr val="0558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100"/>
            <p:cNvSpPr/>
            <p:nvPr/>
          </p:nvSpPr>
          <p:spPr>
            <a:xfrm>
              <a:off x="8278241" y="3293650"/>
              <a:ext cx="324300" cy="280500"/>
            </a:xfrm>
            <a:prstGeom prst="triangle">
              <a:avLst>
                <a:gd fmla="val 50000" name="adj"/>
              </a:avLst>
            </a:prstGeom>
            <a:solidFill>
              <a:srgbClr val="0558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5" name="Google Shape;1195;p100"/>
          <p:cNvSpPr/>
          <p:nvPr/>
        </p:nvSpPr>
        <p:spPr>
          <a:xfrm>
            <a:off x="7573750" y="828775"/>
            <a:ext cx="507300" cy="507300"/>
          </a:xfrm>
          <a:prstGeom prst="rect">
            <a:avLst/>
          </a:prstGeom>
          <a:solidFill>
            <a:srgbClr val="0069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6" name="Google Shape;1196;p100"/>
          <p:cNvGrpSpPr/>
          <p:nvPr/>
        </p:nvGrpSpPr>
        <p:grpSpPr>
          <a:xfrm>
            <a:off x="3938206" y="3825218"/>
            <a:ext cx="574985" cy="507291"/>
            <a:chOff x="6107475" y="4573475"/>
            <a:chExt cx="594300" cy="501771"/>
          </a:xfrm>
        </p:grpSpPr>
        <p:sp>
          <p:nvSpPr>
            <p:cNvPr id="1197" name="Google Shape;1197;p100"/>
            <p:cNvSpPr/>
            <p:nvPr/>
          </p:nvSpPr>
          <p:spPr>
            <a:xfrm>
              <a:off x="6107475" y="4573475"/>
              <a:ext cx="45600" cy="45600"/>
            </a:xfrm>
            <a:prstGeom prst="ellipse">
              <a:avLst/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100"/>
            <p:cNvSpPr/>
            <p:nvPr/>
          </p:nvSpPr>
          <p:spPr>
            <a:xfrm>
              <a:off x="6244650" y="4573475"/>
              <a:ext cx="45600" cy="45600"/>
            </a:xfrm>
            <a:prstGeom prst="ellipse">
              <a:avLst/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100"/>
            <p:cNvSpPr/>
            <p:nvPr/>
          </p:nvSpPr>
          <p:spPr>
            <a:xfrm>
              <a:off x="6381825" y="4573475"/>
              <a:ext cx="45600" cy="45600"/>
            </a:xfrm>
            <a:prstGeom prst="ellipse">
              <a:avLst/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100"/>
            <p:cNvSpPr/>
            <p:nvPr/>
          </p:nvSpPr>
          <p:spPr>
            <a:xfrm>
              <a:off x="6519000" y="4573475"/>
              <a:ext cx="45600" cy="45600"/>
            </a:xfrm>
            <a:prstGeom prst="ellipse">
              <a:avLst/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100"/>
            <p:cNvSpPr/>
            <p:nvPr/>
          </p:nvSpPr>
          <p:spPr>
            <a:xfrm>
              <a:off x="6656175" y="4573475"/>
              <a:ext cx="45600" cy="45600"/>
            </a:xfrm>
            <a:prstGeom prst="ellipse">
              <a:avLst/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100"/>
            <p:cNvSpPr/>
            <p:nvPr/>
          </p:nvSpPr>
          <p:spPr>
            <a:xfrm>
              <a:off x="6107475" y="4688165"/>
              <a:ext cx="45600" cy="45600"/>
            </a:xfrm>
            <a:prstGeom prst="ellipse">
              <a:avLst/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100"/>
            <p:cNvSpPr/>
            <p:nvPr/>
          </p:nvSpPr>
          <p:spPr>
            <a:xfrm>
              <a:off x="6244650" y="4688165"/>
              <a:ext cx="45600" cy="45600"/>
            </a:xfrm>
            <a:prstGeom prst="ellipse">
              <a:avLst/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100"/>
            <p:cNvSpPr/>
            <p:nvPr/>
          </p:nvSpPr>
          <p:spPr>
            <a:xfrm>
              <a:off x="6381825" y="4688165"/>
              <a:ext cx="45600" cy="45600"/>
            </a:xfrm>
            <a:prstGeom prst="ellipse">
              <a:avLst/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100"/>
            <p:cNvSpPr/>
            <p:nvPr/>
          </p:nvSpPr>
          <p:spPr>
            <a:xfrm>
              <a:off x="6519000" y="4688165"/>
              <a:ext cx="45600" cy="45600"/>
            </a:xfrm>
            <a:prstGeom prst="ellipse">
              <a:avLst/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100"/>
            <p:cNvSpPr/>
            <p:nvPr/>
          </p:nvSpPr>
          <p:spPr>
            <a:xfrm>
              <a:off x="6656175" y="4688165"/>
              <a:ext cx="45600" cy="45600"/>
            </a:xfrm>
            <a:prstGeom prst="ellipse">
              <a:avLst/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100"/>
            <p:cNvSpPr/>
            <p:nvPr/>
          </p:nvSpPr>
          <p:spPr>
            <a:xfrm>
              <a:off x="6107475" y="4800267"/>
              <a:ext cx="45600" cy="45600"/>
            </a:xfrm>
            <a:prstGeom prst="ellipse">
              <a:avLst/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100"/>
            <p:cNvSpPr/>
            <p:nvPr/>
          </p:nvSpPr>
          <p:spPr>
            <a:xfrm>
              <a:off x="6244650" y="4800267"/>
              <a:ext cx="45600" cy="45600"/>
            </a:xfrm>
            <a:prstGeom prst="ellipse">
              <a:avLst/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100"/>
            <p:cNvSpPr/>
            <p:nvPr/>
          </p:nvSpPr>
          <p:spPr>
            <a:xfrm>
              <a:off x="6381825" y="4800267"/>
              <a:ext cx="45600" cy="45600"/>
            </a:xfrm>
            <a:prstGeom prst="ellipse">
              <a:avLst/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100"/>
            <p:cNvSpPr/>
            <p:nvPr/>
          </p:nvSpPr>
          <p:spPr>
            <a:xfrm>
              <a:off x="6519000" y="4800267"/>
              <a:ext cx="45600" cy="45600"/>
            </a:xfrm>
            <a:prstGeom prst="ellipse">
              <a:avLst/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100"/>
            <p:cNvSpPr/>
            <p:nvPr/>
          </p:nvSpPr>
          <p:spPr>
            <a:xfrm>
              <a:off x="6656175" y="4800267"/>
              <a:ext cx="45600" cy="45600"/>
            </a:xfrm>
            <a:prstGeom prst="ellipse">
              <a:avLst/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00"/>
            <p:cNvSpPr/>
            <p:nvPr/>
          </p:nvSpPr>
          <p:spPr>
            <a:xfrm>
              <a:off x="6107475" y="4914957"/>
              <a:ext cx="45600" cy="45600"/>
            </a:xfrm>
            <a:prstGeom prst="ellipse">
              <a:avLst/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100"/>
            <p:cNvSpPr/>
            <p:nvPr/>
          </p:nvSpPr>
          <p:spPr>
            <a:xfrm>
              <a:off x="6244650" y="4914957"/>
              <a:ext cx="45600" cy="45600"/>
            </a:xfrm>
            <a:prstGeom prst="ellipse">
              <a:avLst/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100"/>
            <p:cNvSpPr/>
            <p:nvPr/>
          </p:nvSpPr>
          <p:spPr>
            <a:xfrm>
              <a:off x="6381825" y="4914957"/>
              <a:ext cx="45600" cy="45600"/>
            </a:xfrm>
            <a:prstGeom prst="ellipse">
              <a:avLst/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100"/>
            <p:cNvSpPr/>
            <p:nvPr/>
          </p:nvSpPr>
          <p:spPr>
            <a:xfrm>
              <a:off x="6519000" y="4914957"/>
              <a:ext cx="45600" cy="45600"/>
            </a:xfrm>
            <a:prstGeom prst="ellipse">
              <a:avLst/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100"/>
            <p:cNvSpPr/>
            <p:nvPr/>
          </p:nvSpPr>
          <p:spPr>
            <a:xfrm>
              <a:off x="6656175" y="4914957"/>
              <a:ext cx="45600" cy="45600"/>
            </a:xfrm>
            <a:prstGeom prst="ellipse">
              <a:avLst/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100"/>
            <p:cNvSpPr/>
            <p:nvPr/>
          </p:nvSpPr>
          <p:spPr>
            <a:xfrm>
              <a:off x="6107475" y="5029646"/>
              <a:ext cx="45600" cy="45600"/>
            </a:xfrm>
            <a:prstGeom prst="ellipse">
              <a:avLst/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100"/>
            <p:cNvSpPr/>
            <p:nvPr/>
          </p:nvSpPr>
          <p:spPr>
            <a:xfrm>
              <a:off x="6244650" y="5029646"/>
              <a:ext cx="45600" cy="45600"/>
            </a:xfrm>
            <a:prstGeom prst="ellipse">
              <a:avLst/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100"/>
            <p:cNvSpPr/>
            <p:nvPr/>
          </p:nvSpPr>
          <p:spPr>
            <a:xfrm>
              <a:off x="6381825" y="5029646"/>
              <a:ext cx="45600" cy="45600"/>
            </a:xfrm>
            <a:prstGeom prst="ellipse">
              <a:avLst/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100"/>
            <p:cNvSpPr/>
            <p:nvPr/>
          </p:nvSpPr>
          <p:spPr>
            <a:xfrm>
              <a:off x="6519000" y="5029646"/>
              <a:ext cx="45600" cy="45600"/>
            </a:xfrm>
            <a:prstGeom prst="ellipse">
              <a:avLst/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100"/>
            <p:cNvSpPr/>
            <p:nvPr/>
          </p:nvSpPr>
          <p:spPr>
            <a:xfrm>
              <a:off x="6656175" y="5029646"/>
              <a:ext cx="45600" cy="45600"/>
            </a:xfrm>
            <a:prstGeom prst="ellipse">
              <a:avLst/>
            </a:prstGeom>
            <a:solidFill>
              <a:srgbClr val="0055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22" name="Google Shape;1222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727" y="1040750"/>
            <a:ext cx="3233099" cy="32330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3" name="Google Shape;1223;p100"/>
          <p:cNvSpPr txBox="1"/>
          <p:nvPr/>
        </p:nvSpPr>
        <p:spPr>
          <a:xfrm>
            <a:off x="8353125" y="4808675"/>
            <a:ext cx="606300" cy="33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101"/>
          <p:cNvSpPr txBox="1"/>
          <p:nvPr>
            <p:ph type="title"/>
          </p:nvPr>
        </p:nvSpPr>
        <p:spPr>
          <a:xfrm>
            <a:off x="685799" y="273844"/>
            <a:ext cx="7829551" cy="1212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1" lang="en" sz="3300">
                <a:solidFill>
                  <a:srgbClr val="005076"/>
                </a:solidFill>
                <a:latin typeface="Montserrat"/>
                <a:ea typeface="Montserrat"/>
                <a:cs typeface="Montserrat"/>
                <a:sym typeface="Montserrat"/>
              </a:rPr>
              <a:t>REFERENCES</a:t>
            </a:r>
            <a:endParaRPr b="1">
              <a:solidFill>
                <a:srgbClr val="00507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9" name="Google Shape;1229;p101"/>
          <p:cNvSpPr txBox="1"/>
          <p:nvPr>
            <p:ph idx="1" type="body"/>
          </p:nvPr>
        </p:nvSpPr>
        <p:spPr>
          <a:xfrm>
            <a:off x="685799" y="1496636"/>
            <a:ext cx="8307900" cy="28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-17780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0" lang="en" sz="1200">
                <a:latin typeface="IBM Plex Sans"/>
                <a:ea typeface="IBM Plex Sans"/>
                <a:cs typeface="IBM Plex Sans"/>
                <a:sym typeface="IBM Plex Sans"/>
              </a:rPr>
              <a:t>Barraan, J. (2024, Apr. 18th). </a:t>
            </a:r>
            <a:r>
              <a:rPr b="0" i="1" lang="en" sz="1200">
                <a:latin typeface="IBM Plex Sans"/>
                <a:ea typeface="IBM Plex Sans"/>
                <a:cs typeface="IBM Plex Sans"/>
                <a:sym typeface="IBM Plex Sans"/>
              </a:rPr>
              <a:t>U.S Franchising Statistics Report: 2023 Recap and 2024 Forecast. </a:t>
            </a:r>
            <a:r>
              <a:rPr b="0" lang="en" sz="1200">
                <a:latin typeface="IBM Plex Sans"/>
                <a:ea typeface="IBM Plex Sans"/>
                <a:cs typeface="IBM Plex Sans"/>
                <a:sym typeface="IBM Plex Sans"/>
              </a:rPr>
              <a:t>Franchise Clues. </a:t>
            </a:r>
            <a:r>
              <a:rPr b="0" lang="en" sz="12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3"/>
              </a:rPr>
              <a:t>https://www.franchiseclues.com/statistics</a:t>
            </a:r>
            <a:endParaRPr b="0"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77800" lvl="0" marL="177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0" lang="en" sz="1200">
                <a:latin typeface="IBM Plex Sans"/>
                <a:ea typeface="IBM Plex Sans"/>
                <a:cs typeface="IBM Plex Sans"/>
                <a:sym typeface="IBM Plex Sans"/>
              </a:rPr>
              <a:t>Technavio (2023, Oct. 12th). </a:t>
            </a:r>
            <a:r>
              <a:rPr b="0" i="1" lang="en" sz="1200">
                <a:latin typeface="IBM Plex Sans"/>
                <a:ea typeface="IBM Plex Sans"/>
                <a:cs typeface="IBM Plex Sans"/>
                <a:sym typeface="IBM Plex Sans"/>
              </a:rPr>
              <a:t>Franchising Market size to increase by USD 1,634.71 bilion during 2022-2027, Increasing construction activities to drive the growth – Technavio. Technavio. </a:t>
            </a:r>
            <a:r>
              <a:rPr b="0" lang="en" sz="12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4"/>
              </a:rPr>
              <a:t>https://www.prnewswire.com/news-releases/franchise-market-size-to-increase-by-usd-1-634-71-billion-during-2022-2027--increasing-construction-activities-to-drive-the-growth---technavio-301953871.html</a:t>
            </a:r>
            <a:endParaRPr b="0"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77800" lvl="0" marL="177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0" lang="en" sz="1200">
                <a:latin typeface="IBM Plex Sans"/>
                <a:ea typeface="IBM Plex Sans"/>
                <a:cs typeface="IBM Plex Sans"/>
                <a:sym typeface="IBM Plex Sans"/>
              </a:rPr>
              <a:t>Alston, M. (2024, Nov. 20th). </a:t>
            </a:r>
            <a:r>
              <a:rPr b="0" i="1" lang="en" sz="1200">
                <a:latin typeface="IBM Plex Sans"/>
                <a:ea typeface="IBM Plex Sans"/>
                <a:cs typeface="IBM Plex Sans"/>
                <a:sym typeface="IBM Plex Sans"/>
              </a:rPr>
              <a:t>Texas, Illinois and New Jersey Gain the Most In Franchise Interest as California Decreases. </a:t>
            </a:r>
            <a:r>
              <a:rPr b="0" lang="en" sz="1200">
                <a:latin typeface="IBM Plex Sans"/>
                <a:ea typeface="IBM Plex Sans"/>
                <a:cs typeface="IBM Plex Sans"/>
                <a:sym typeface="IBM Plex Sans"/>
              </a:rPr>
              <a:t>Franchise Insights. </a:t>
            </a:r>
            <a:r>
              <a:rPr b="0" lang="en" sz="12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5"/>
              </a:rPr>
              <a:t>https://www.franchiseinsights.com/franchise-prospects/texas-illinois-and-new-jersey-gain-the-most-in-franchise-interest-as-california-decreases/</a:t>
            </a:r>
            <a:endParaRPr b="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77800" lvl="0" marL="177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●"/>
            </a:pPr>
            <a:r>
              <a:rPr b="0" lang="en" sz="1200">
                <a:latin typeface="IBM Plex Sans"/>
                <a:ea typeface="IBM Plex Sans"/>
                <a:cs typeface="IBM Plex Sans"/>
                <a:sym typeface="IBM Plex Sans"/>
              </a:rPr>
              <a:t>Bawden-Davis, J. (2023, Oct. 27th). </a:t>
            </a:r>
            <a:r>
              <a:rPr b="0" i="1" lang="en" sz="1200">
                <a:solidFill>
                  <a:srgbClr val="24262E"/>
                </a:solidFill>
                <a:latin typeface="IBM Plex Sans"/>
                <a:ea typeface="IBM Plex Sans"/>
                <a:cs typeface="IBM Plex Sans"/>
                <a:sym typeface="IBM Plex Sans"/>
              </a:rPr>
              <a:t>States with the Best Business Survival Rates.</a:t>
            </a:r>
            <a:r>
              <a:rPr b="0" lang="en" sz="1200">
                <a:solidFill>
                  <a:srgbClr val="24262E"/>
                </a:solidFill>
                <a:latin typeface="IBM Plex Sans"/>
                <a:ea typeface="IBM Plex Sans"/>
                <a:cs typeface="IBM Plex Sans"/>
                <a:sym typeface="IBM Plex Sans"/>
              </a:rPr>
              <a:t> Trademark Engine. </a:t>
            </a:r>
            <a:r>
              <a:rPr b="0" lang="en" sz="12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6"/>
              </a:rPr>
              <a:t>https://www.trademarkengine.com/research/states-highest-business-survival-rates/</a:t>
            </a:r>
            <a:endParaRPr b="0"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77800" lvl="0" marL="177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4262E"/>
              </a:buClr>
              <a:buSzPts val="1200"/>
              <a:buFont typeface="IBM Plex Sans"/>
              <a:buChar char="●"/>
            </a:pPr>
            <a:r>
              <a:rPr b="0" lang="en" sz="1200">
                <a:solidFill>
                  <a:srgbClr val="24262E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Commerce Institute. (2024). </a:t>
            </a:r>
            <a:r>
              <a:rPr b="0" i="1" lang="en" sz="1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What Percentage of Small Businesses Fail? 2024 Data Reveals the Answer.</a:t>
            </a:r>
            <a:r>
              <a:rPr b="0" lang="en" sz="120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Commerce Institute. </a:t>
            </a:r>
            <a:r>
              <a:rPr b="0" lang="en" sz="12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7"/>
              </a:rPr>
              <a:t>https://www.commerceinstitute.com/business-failure-rate/</a:t>
            </a:r>
            <a:endParaRPr b="0" i="1" sz="1200"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177800" lvl="0" marL="17780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00324A"/>
              </a:buClr>
              <a:buSzPts val="1200"/>
              <a:buFont typeface="IBM Plex Sans"/>
              <a:buChar char="●"/>
            </a:pPr>
            <a:r>
              <a:rPr b="0" i="1" lang="en" sz="1200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Demographic Mapping &amp; Site Selection Software | ArcGIS Business Analyst</a:t>
            </a:r>
            <a:r>
              <a:rPr b="0" lang="en" sz="1200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. (n.d.). </a:t>
            </a:r>
            <a:r>
              <a:rPr b="0" lang="en" sz="1200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8"/>
              </a:rPr>
              <a:t>https://www.esri.com/en-us/arcgis/products/arcgis-business-analyst/overview</a:t>
            </a:r>
            <a:endParaRPr b="0" sz="12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230" name="Google Shape;1230;p101"/>
          <p:cNvSpPr txBox="1"/>
          <p:nvPr>
            <p:ph idx="12" type="sldNum"/>
          </p:nvPr>
        </p:nvSpPr>
        <p:spPr>
          <a:xfrm>
            <a:off x="685800" y="4684691"/>
            <a:ext cx="473299" cy="222161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7"/>
          <p:cNvSpPr txBox="1"/>
          <p:nvPr>
            <p:ph type="title"/>
          </p:nvPr>
        </p:nvSpPr>
        <p:spPr>
          <a:xfrm>
            <a:off x="342900" y="703425"/>
            <a:ext cx="8458200" cy="55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05076"/>
                </a:solidFill>
                <a:latin typeface="Montserrat"/>
                <a:ea typeface="Montserrat"/>
                <a:cs typeface="Montserrat"/>
                <a:sym typeface="Montserrat"/>
              </a:rPr>
              <a:t>DATA PREPARATION</a:t>
            </a:r>
            <a:endParaRPr b="1" sz="2100">
              <a:solidFill>
                <a:srgbClr val="00507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8" name="Google Shape;608;p57"/>
          <p:cNvSpPr txBox="1"/>
          <p:nvPr>
            <p:ph idx="1" type="subTitle"/>
          </p:nvPr>
        </p:nvSpPr>
        <p:spPr>
          <a:xfrm>
            <a:off x="747838" y="1953470"/>
            <a:ext cx="2415000" cy="3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b="1" lang="en" sz="1300">
                <a:solidFill>
                  <a:srgbClr val="00324A"/>
                </a:solidFill>
                <a:latin typeface="Montserrat"/>
                <a:ea typeface="Montserrat"/>
                <a:cs typeface="Montserrat"/>
                <a:sym typeface="Montserrat"/>
              </a:rPr>
              <a:t>Data Cleanup</a:t>
            </a:r>
            <a:endParaRPr b="1" sz="1300">
              <a:solidFill>
                <a:srgbClr val="00324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9" name="Google Shape;609;p57"/>
          <p:cNvSpPr txBox="1"/>
          <p:nvPr>
            <p:ph idx="3" type="subTitle"/>
          </p:nvPr>
        </p:nvSpPr>
        <p:spPr>
          <a:xfrm>
            <a:off x="3797175" y="1990225"/>
            <a:ext cx="15627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b="1" lang="en" sz="1300">
                <a:solidFill>
                  <a:srgbClr val="00324A"/>
                </a:solidFill>
                <a:latin typeface="Montserrat"/>
                <a:ea typeface="Montserrat"/>
                <a:cs typeface="Montserrat"/>
                <a:sym typeface="Montserrat"/>
              </a:rPr>
              <a:t>Dashboarding</a:t>
            </a:r>
            <a:endParaRPr b="1" sz="1300">
              <a:solidFill>
                <a:srgbClr val="00324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0" name="Google Shape;610;p57"/>
          <p:cNvSpPr txBox="1"/>
          <p:nvPr>
            <p:ph idx="5" type="subTitle"/>
          </p:nvPr>
        </p:nvSpPr>
        <p:spPr>
          <a:xfrm>
            <a:off x="6940500" y="1990225"/>
            <a:ext cx="18606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rPr b="1" lang="en" sz="1300">
                <a:solidFill>
                  <a:srgbClr val="00324A"/>
                </a:solidFill>
                <a:latin typeface="Montserrat"/>
                <a:ea typeface="Montserrat"/>
                <a:cs typeface="Montserrat"/>
                <a:sym typeface="Montserrat"/>
              </a:rPr>
              <a:t>Analysis</a:t>
            </a:r>
            <a:endParaRPr b="1" sz="1300">
              <a:solidFill>
                <a:srgbClr val="00324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1" name="Google Shape;611;p57"/>
          <p:cNvSpPr txBox="1"/>
          <p:nvPr>
            <p:ph idx="12" type="sldNum"/>
          </p:nvPr>
        </p:nvSpPr>
        <p:spPr>
          <a:xfrm>
            <a:off x="8229600" y="4799175"/>
            <a:ext cx="6738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2" name="Google Shape;612;p57"/>
          <p:cNvSpPr/>
          <p:nvPr/>
        </p:nvSpPr>
        <p:spPr>
          <a:xfrm>
            <a:off x="457202" y="2079925"/>
            <a:ext cx="132900" cy="132900"/>
          </a:xfrm>
          <a:prstGeom prst="rect">
            <a:avLst/>
          </a:prstGeom>
          <a:solidFill>
            <a:srgbClr val="267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57"/>
          <p:cNvSpPr/>
          <p:nvPr/>
        </p:nvSpPr>
        <p:spPr>
          <a:xfrm>
            <a:off x="3472815" y="2146975"/>
            <a:ext cx="132900" cy="132900"/>
          </a:xfrm>
          <a:prstGeom prst="rect">
            <a:avLst/>
          </a:prstGeom>
          <a:solidFill>
            <a:srgbClr val="267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57"/>
          <p:cNvSpPr/>
          <p:nvPr/>
        </p:nvSpPr>
        <p:spPr>
          <a:xfrm>
            <a:off x="6610452" y="2146975"/>
            <a:ext cx="132900" cy="132900"/>
          </a:xfrm>
          <a:prstGeom prst="rect">
            <a:avLst/>
          </a:prstGeom>
          <a:solidFill>
            <a:srgbClr val="267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5" name="Google Shape;615;p57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6" name="Google Shape;616;p57"/>
          <p:cNvCxnSpPr/>
          <p:nvPr/>
        </p:nvCxnSpPr>
        <p:spPr>
          <a:xfrm>
            <a:off x="342977" y="1604443"/>
            <a:ext cx="8471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7" name="Google Shape;617;p57"/>
          <p:cNvCxnSpPr/>
          <p:nvPr/>
        </p:nvCxnSpPr>
        <p:spPr>
          <a:xfrm>
            <a:off x="342977" y="4568993"/>
            <a:ext cx="8471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18" name="Google Shape;61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850" y="2688300"/>
            <a:ext cx="1240800" cy="12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1700" y="2664650"/>
            <a:ext cx="1240800" cy="12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4175" y="2664050"/>
            <a:ext cx="1242000" cy="12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57"/>
          <p:cNvSpPr txBox="1"/>
          <p:nvPr/>
        </p:nvSpPr>
        <p:spPr>
          <a:xfrm>
            <a:off x="8294000" y="4790350"/>
            <a:ext cx="735300" cy="28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8"/>
          <p:cNvSpPr txBox="1"/>
          <p:nvPr>
            <p:ph type="title"/>
          </p:nvPr>
        </p:nvSpPr>
        <p:spPr>
          <a:xfrm>
            <a:off x="342900" y="678550"/>
            <a:ext cx="5071500" cy="41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05576"/>
                </a:solidFill>
                <a:latin typeface="Montserrat"/>
                <a:ea typeface="Montserrat"/>
                <a:cs typeface="Montserrat"/>
                <a:sym typeface="Montserrat"/>
              </a:rPr>
              <a:t>DATA CLEANUP PROCESS</a:t>
            </a:r>
            <a:endParaRPr b="1" sz="2100">
              <a:solidFill>
                <a:srgbClr val="00557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rgbClr val="00557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5576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622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24A"/>
              </a:buClr>
              <a:buSzPts val="1400"/>
              <a:buFont typeface="IBM Plex Sans"/>
              <a:buChar char="●"/>
            </a:pPr>
            <a:r>
              <a:rPr lang="en" sz="1400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Duplicate Columns: Identify and distinguish 14% duplicate columns.​</a:t>
            </a:r>
            <a:endParaRPr sz="14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622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24A"/>
              </a:buClr>
              <a:buSzPts val="1400"/>
              <a:buFont typeface="IBM Plex Sans"/>
              <a:buChar char="●"/>
            </a:pPr>
            <a:r>
              <a:rPr lang="en" sz="1400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Removed 33% of columns (id, pipeline) due to redundancy or repetitive patterns.​</a:t>
            </a:r>
            <a:endParaRPr sz="14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17500" lvl="0" marL="622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324A"/>
              </a:buClr>
              <a:buSzPts val="1400"/>
              <a:buFont typeface="IBM Plex Sans"/>
              <a:buChar char="●"/>
            </a:pPr>
            <a:r>
              <a:rPr lang="en" sz="1400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Handle Missing values improving completeness by 28%.</a:t>
            </a:r>
            <a:endParaRPr sz="14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27" name="Google Shape;627;p58"/>
          <p:cNvSpPr txBox="1"/>
          <p:nvPr>
            <p:ph idx="12" type="sldNum"/>
          </p:nvPr>
        </p:nvSpPr>
        <p:spPr>
          <a:xfrm>
            <a:off x="8229600" y="4799175"/>
            <a:ext cx="6993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8" name="Google Shape;628;p58"/>
          <p:cNvSpPr/>
          <p:nvPr/>
        </p:nvSpPr>
        <p:spPr>
          <a:xfrm>
            <a:off x="5589000" y="457200"/>
            <a:ext cx="3097800" cy="759000"/>
          </a:xfrm>
          <a:prstGeom prst="rect">
            <a:avLst/>
          </a:prstGeom>
          <a:solidFill>
            <a:srgbClr val="0035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Importing Data</a:t>
            </a:r>
            <a:endParaRPr sz="15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29" name="Google Shape;629;p58"/>
          <p:cNvSpPr/>
          <p:nvPr/>
        </p:nvSpPr>
        <p:spPr>
          <a:xfrm>
            <a:off x="5589000" y="1295434"/>
            <a:ext cx="3097800" cy="759000"/>
          </a:xfrm>
          <a:prstGeom prst="rect">
            <a:avLst/>
          </a:prstGeom>
          <a:solidFill>
            <a:srgbClr val="0050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Merging Datasets</a:t>
            </a:r>
            <a:endParaRPr sz="15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30" name="Google Shape;630;p58"/>
          <p:cNvSpPr/>
          <p:nvPr/>
        </p:nvSpPr>
        <p:spPr>
          <a:xfrm>
            <a:off x="5589000" y="2133668"/>
            <a:ext cx="3097800" cy="759000"/>
          </a:xfrm>
          <a:prstGeom prst="rect">
            <a:avLst/>
          </a:prstGeom>
          <a:solidFill>
            <a:srgbClr val="267AA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Rebuilding Missing Data</a:t>
            </a:r>
            <a:endParaRPr sz="15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31" name="Google Shape;631;p58"/>
          <p:cNvSpPr/>
          <p:nvPr/>
        </p:nvSpPr>
        <p:spPr>
          <a:xfrm>
            <a:off x="5589000" y="2971900"/>
            <a:ext cx="3097800" cy="759000"/>
          </a:xfrm>
          <a:prstGeom prst="rect">
            <a:avLst/>
          </a:prstGeom>
          <a:solidFill>
            <a:srgbClr val="3092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Deduplication</a:t>
            </a:r>
            <a:endParaRPr sz="15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32" name="Google Shape;632;p58"/>
          <p:cNvSpPr/>
          <p:nvPr/>
        </p:nvSpPr>
        <p:spPr>
          <a:xfrm>
            <a:off x="5589000" y="3810136"/>
            <a:ext cx="3097800" cy="759000"/>
          </a:xfrm>
          <a:prstGeom prst="rect">
            <a:avLst/>
          </a:prstGeom>
          <a:solidFill>
            <a:srgbClr val="67C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Standardization</a:t>
            </a:r>
            <a:endParaRPr sz="1500">
              <a:solidFill>
                <a:schemeClr val="accen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633" name="Google Shape;633;p58"/>
          <p:cNvSpPr txBox="1"/>
          <p:nvPr/>
        </p:nvSpPr>
        <p:spPr>
          <a:xfrm>
            <a:off x="8294000" y="4790350"/>
            <a:ext cx="735300" cy="28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cxnSp>
        <p:nvCxnSpPr>
          <p:cNvPr id="634" name="Google Shape;634;p58"/>
          <p:cNvCxnSpPr/>
          <p:nvPr/>
        </p:nvCxnSpPr>
        <p:spPr>
          <a:xfrm flipH="1" rot="10800000">
            <a:off x="339601" y="534900"/>
            <a:ext cx="5078100" cy="11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9"/>
          <p:cNvSpPr txBox="1"/>
          <p:nvPr>
            <p:ph type="title"/>
          </p:nvPr>
        </p:nvSpPr>
        <p:spPr>
          <a:xfrm>
            <a:off x="347663" y="537925"/>
            <a:ext cx="8343900" cy="7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05076"/>
                </a:solidFill>
                <a:latin typeface="Montserrat"/>
                <a:ea typeface="Montserrat"/>
                <a:cs typeface="Montserrat"/>
                <a:sym typeface="Montserrat"/>
              </a:rPr>
              <a:t>DATA ANALYSIS</a:t>
            </a:r>
            <a:endParaRPr b="1" sz="2100">
              <a:solidFill>
                <a:srgbClr val="00507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0" name="Google Shape;640;p59"/>
          <p:cNvSpPr txBox="1"/>
          <p:nvPr>
            <p:ph idx="12" type="sldNum"/>
          </p:nvPr>
        </p:nvSpPr>
        <p:spPr>
          <a:xfrm>
            <a:off x="8229600" y="4799175"/>
            <a:ext cx="584400" cy="2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41" name="Google Shape;641;p59"/>
          <p:cNvGrpSpPr/>
          <p:nvPr/>
        </p:nvGrpSpPr>
        <p:grpSpPr>
          <a:xfrm>
            <a:off x="342900" y="1576750"/>
            <a:ext cx="8353425" cy="2832675"/>
            <a:chOff x="342900" y="1576750"/>
            <a:chExt cx="8353425" cy="2832675"/>
          </a:xfrm>
        </p:grpSpPr>
        <p:cxnSp>
          <p:nvCxnSpPr>
            <p:cNvPr id="642" name="Google Shape;642;p59"/>
            <p:cNvCxnSpPr/>
            <p:nvPr/>
          </p:nvCxnSpPr>
          <p:spPr>
            <a:xfrm>
              <a:off x="460725" y="2529807"/>
              <a:ext cx="8235600" cy="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643" name="Google Shape;643;p59"/>
            <p:cNvSpPr/>
            <p:nvPr/>
          </p:nvSpPr>
          <p:spPr>
            <a:xfrm>
              <a:off x="447400" y="1607176"/>
              <a:ext cx="1992600" cy="1876200"/>
            </a:xfrm>
            <a:prstGeom prst="rect">
              <a:avLst/>
            </a:prstGeom>
            <a:solidFill>
              <a:srgbClr val="0069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accent6"/>
                  </a:solidFill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Identify Trends and Patterns</a:t>
              </a:r>
              <a:endParaRPr sz="1500">
                <a:solidFill>
                  <a:schemeClr val="accent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</p:txBody>
        </p:sp>
        <p:sp>
          <p:nvSpPr>
            <p:cNvPr id="644" name="Google Shape;644;p59"/>
            <p:cNvSpPr/>
            <p:nvPr/>
          </p:nvSpPr>
          <p:spPr>
            <a:xfrm>
              <a:off x="3570800" y="1576750"/>
              <a:ext cx="1992600" cy="1876200"/>
            </a:xfrm>
            <a:prstGeom prst="rect">
              <a:avLst/>
            </a:prstGeom>
            <a:solidFill>
              <a:srgbClr val="3092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accent6"/>
                  </a:solidFill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Comparison with External Datasets</a:t>
              </a:r>
              <a:endParaRPr sz="1500">
                <a:solidFill>
                  <a:schemeClr val="accent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</p:txBody>
        </p:sp>
        <p:sp>
          <p:nvSpPr>
            <p:cNvPr id="645" name="Google Shape;645;p59"/>
            <p:cNvSpPr/>
            <p:nvPr/>
          </p:nvSpPr>
          <p:spPr>
            <a:xfrm>
              <a:off x="6694200" y="1607075"/>
              <a:ext cx="1992600" cy="1876200"/>
            </a:xfrm>
            <a:prstGeom prst="rect">
              <a:avLst/>
            </a:prstGeom>
            <a:solidFill>
              <a:srgbClr val="46B4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500">
                  <a:solidFill>
                    <a:schemeClr val="accent6"/>
                  </a:solidFill>
                  <a:latin typeface="IBM Plex Sans SemiBold"/>
                  <a:ea typeface="IBM Plex Sans SemiBold"/>
                  <a:cs typeface="IBM Plex Sans SemiBold"/>
                  <a:sym typeface="IBM Plex Sans SemiBold"/>
                </a:rPr>
                <a:t>Examine Variable Relationships</a:t>
              </a:r>
              <a:endParaRPr sz="1500">
                <a:solidFill>
                  <a:schemeClr val="accent6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endParaRPr>
            </a:p>
          </p:txBody>
        </p:sp>
        <p:sp>
          <p:nvSpPr>
            <p:cNvPr id="646" name="Google Shape;646;p59"/>
            <p:cNvSpPr txBox="1"/>
            <p:nvPr/>
          </p:nvSpPr>
          <p:spPr>
            <a:xfrm>
              <a:off x="342900" y="3483325"/>
              <a:ext cx="1992600" cy="92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1097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00324A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Focus on key attributes to target potential clients</a:t>
              </a:r>
              <a:endParaRPr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647" name="Google Shape;647;p59"/>
            <p:cNvSpPr txBox="1"/>
            <p:nvPr/>
          </p:nvSpPr>
          <p:spPr>
            <a:xfrm>
              <a:off x="3577500" y="3483325"/>
              <a:ext cx="1924200" cy="92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1097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00324A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Evaluate similar external datasets for added insights</a:t>
              </a:r>
              <a:endParaRPr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648" name="Google Shape;648;p59"/>
            <p:cNvSpPr txBox="1"/>
            <p:nvPr/>
          </p:nvSpPr>
          <p:spPr>
            <a:xfrm>
              <a:off x="6673150" y="3483325"/>
              <a:ext cx="1869600" cy="92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1097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00324A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Examine </a:t>
              </a:r>
              <a:r>
                <a:rPr lang="en" sz="1300">
                  <a:solidFill>
                    <a:srgbClr val="00324A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correlations for business insights and addressing concerns</a:t>
              </a:r>
              <a:endParaRPr sz="13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cxnSp>
        <p:nvCxnSpPr>
          <p:cNvPr id="649" name="Google Shape;649;p59"/>
          <p:cNvCxnSpPr/>
          <p:nvPr/>
        </p:nvCxnSpPr>
        <p:spPr>
          <a:xfrm>
            <a:off x="342977" y="4568993"/>
            <a:ext cx="8471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0" name="Google Shape;650;p59"/>
          <p:cNvCxnSpPr/>
          <p:nvPr/>
        </p:nvCxnSpPr>
        <p:spPr>
          <a:xfrm>
            <a:off x="342977" y="460693"/>
            <a:ext cx="847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1" name="Google Shape;651;p59"/>
          <p:cNvSpPr txBox="1"/>
          <p:nvPr/>
        </p:nvSpPr>
        <p:spPr>
          <a:xfrm>
            <a:off x="8294000" y="4790350"/>
            <a:ext cx="735300" cy="28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0"/>
          <p:cNvSpPr/>
          <p:nvPr/>
        </p:nvSpPr>
        <p:spPr>
          <a:xfrm>
            <a:off x="3402000" y="237000"/>
            <a:ext cx="2642400" cy="2138400"/>
          </a:xfrm>
          <a:prstGeom prst="rect">
            <a:avLst/>
          </a:prstGeom>
          <a:solidFill>
            <a:srgbClr val="01588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57" name="Google Shape;657;p60"/>
          <p:cNvSpPr/>
          <p:nvPr/>
        </p:nvSpPr>
        <p:spPr>
          <a:xfrm>
            <a:off x="3402000" y="2376600"/>
            <a:ext cx="2642400" cy="2138400"/>
          </a:xfrm>
          <a:prstGeom prst="rect">
            <a:avLst/>
          </a:prstGeom>
          <a:solidFill>
            <a:srgbClr val="67C8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58" name="Google Shape;658;p60"/>
          <p:cNvSpPr txBox="1"/>
          <p:nvPr>
            <p:ph type="title"/>
          </p:nvPr>
        </p:nvSpPr>
        <p:spPr>
          <a:xfrm>
            <a:off x="205450" y="676663"/>
            <a:ext cx="2853000" cy="38925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005076"/>
                </a:solidFill>
                <a:latin typeface="Montserrat"/>
                <a:ea typeface="Montserrat"/>
                <a:cs typeface="Montserrat"/>
                <a:sym typeface="Montserrat"/>
              </a:rPr>
              <a:t>DATA GOVERNANCE</a:t>
            </a:r>
            <a:endParaRPr b="1" sz="2100">
              <a:solidFill>
                <a:srgbClr val="00507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9" name="Google Shape;659;p60"/>
          <p:cNvSpPr/>
          <p:nvPr/>
        </p:nvSpPr>
        <p:spPr>
          <a:xfrm>
            <a:off x="6044400" y="2376600"/>
            <a:ext cx="2642400" cy="2138400"/>
          </a:xfrm>
          <a:prstGeom prst="rect">
            <a:avLst/>
          </a:prstGeom>
          <a:solidFill>
            <a:srgbClr val="94D8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60" name="Google Shape;660;p60"/>
          <p:cNvSpPr/>
          <p:nvPr/>
        </p:nvSpPr>
        <p:spPr>
          <a:xfrm>
            <a:off x="6044400" y="237000"/>
            <a:ext cx="2642400" cy="2138400"/>
          </a:xfrm>
          <a:prstGeom prst="rect">
            <a:avLst/>
          </a:prstGeom>
          <a:solidFill>
            <a:srgbClr val="3092C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61" name="Google Shape;661;p60"/>
          <p:cNvSpPr txBox="1"/>
          <p:nvPr/>
        </p:nvSpPr>
        <p:spPr>
          <a:xfrm>
            <a:off x="3762600" y="1098450"/>
            <a:ext cx="1866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 </a:t>
            </a:r>
            <a:r>
              <a:rPr b="1"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Quality</a:t>
            </a:r>
            <a:endParaRPr b="1"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2" name="Google Shape;662;p60"/>
          <p:cNvSpPr txBox="1"/>
          <p:nvPr/>
        </p:nvSpPr>
        <p:spPr>
          <a:xfrm>
            <a:off x="6387950" y="1098450"/>
            <a:ext cx="1866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 Stewardship</a:t>
            </a:r>
            <a:endParaRPr b="1" sz="15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3" name="Google Shape;663;p60"/>
          <p:cNvSpPr txBox="1"/>
          <p:nvPr/>
        </p:nvSpPr>
        <p:spPr>
          <a:xfrm>
            <a:off x="3890225" y="3238050"/>
            <a:ext cx="1710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324A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 Protection</a:t>
            </a:r>
            <a:endParaRPr b="1" sz="1500">
              <a:solidFill>
                <a:srgbClr val="00324A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4" name="Google Shape;664;p60"/>
          <p:cNvSpPr txBox="1"/>
          <p:nvPr/>
        </p:nvSpPr>
        <p:spPr>
          <a:xfrm>
            <a:off x="6432600" y="3222300"/>
            <a:ext cx="18660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Data Management</a:t>
            </a:r>
            <a:endParaRPr b="1" sz="15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65" name="Google Shape;665;p60"/>
          <p:cNvSpPr txBox="1"/>
          <p:nvPr/>
        </p:nvSpPr>
        <p:spPr>
          <a:xfrm>
            <a:off x="205450" y="4680325"/>
            <a:ext cx="8691900" cy="224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cxnSp>
        <p:nvCxnSpPr>
          <p:cNvPr id="666" name="Google Shape;666;p60"/>
          <p:cNvCxnSpPr/>
          <p:nvPr/>
        </p:nvCxnSpPr>
        <p:spPr>
          <a:xfrm>
            <a:off x="382352" y="4904418"/>
            <a:ext cx="84711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7" name="Google Shape;667;p60"/>
          <p:cNvSpPr txBox="1"/>
          <p:nvPr/>
        </p:nvSpPr>
        <p:spPr>
          <a:xfrm>
            <a:off x="172675" y="178250"/>
            <a:ext cx="2853000" cy="65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 Light"/>
              <a:ea typeface="IBM Plex Sans Light"/>
              <a:cs typeface="IBM Plex Sans Light"/>
              <a:sym typeface="IBM Plex Sans Light"/>
            </a:endParaRPr>
          </a:p>
        </p:txBody>
      </p:sp>
      <p:cxnSp>
        <p:nvCxnSpPr>
          <p:cNvPr id="668" name="Google Shape;668;p60"/>
          <p:cNvCxnSpPr/>
          <p:nvPr/>
        </p:nvCxnSpPr>
        <p:spPr>
          <a:xfrm>
            <a:off x="172676" y="509900"/>
            <a:ext cx="3258600" cy="2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1"/>
          <p:cNvSpPr txBox="1"/>
          <p:nvPr>
            <p:ph idx="12" type="sldNum"/>
          </p:nvPr>
        </p:nvSpPr>
        <p:spPr>
          <a:xfrm>
            <a:off x="8171425" y="4663225"/>
            <a:ext cx="8250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Person playfully making peace sign with fingers at office desk." id="674" name="Google Shape;674;p6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7067" r="7058" t="0"/>
          <a:stretch/>
        </p:blipFill>
        <p:spPr>
          <a:xfrm>
            <a:off x="25" y="0"/>
            <a:ext cx="2285998" cy="1714499"/>
          </a:xfrm>
          <a:prstGeom prst="rect">
            <a:avLst/>
          </a:prstGeom>
        </p:spPr>
      </p:pic>
      <p:sp>
        <p:nvSpPr>
          <p:cNvPr id="675" name="Google Shape;675;p61"/>
          <p:cNvSpPr txBox="1"/>
          <p:nvPr>
            <p:ph idx="8" type="subTitle"/>
          </p:nvPr>
        </p:nvSpPr>
        <p:spPr>
          <a:xfrm>
            <a:off x="2286000" y="3429150"/>
            <a:ext cx="2286000" cy="1714500"/>
          </a:xfrm>
          <a:prstGeom prst="rect">
            <a:avLst/>
          </a:prstGeom>
          <a:solidFill>
            <a:srgbClr val="67C8ED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61"/>
          <p:cNvSpPr txBox="1"/>
          <p:nvPr>
            <p:ph idx="1" type="subTitle"/>
          </p:nvPr>
        </p:nvSpPr>
        <p:spPr>
          <a:xfrm>
            <a:off x="25" y="1714650"/>
            <a:ext cx="2286000" cy="1714500"/>
          </a:xfrm>
          <a:prstGeom prst="rect">
            <a:avLst/>
          </a:prstGeom>
          <a:solidFill>
            <a:srgbClr val="33A1DE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61"/>
          <p:cNvSpPr txBox="1"/>
          <p:nvPr>
            <p:ph idx="9" type="subTitle"/>
          </p:nvPr>
        </p:nvSpPr>
        <p:spPr>
          <a:xfrm>
            <a:off x="4572000" y="1714650"/>
            <a:ext cx="2286000" cy="1714500"/>
          </a:xfrm>
          <a:prstGeom prst="rect">
            <a:avLst/>
          </a:prstGeom>
          <a:solidFill>
            <a:srgbClr val="267AA9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61"/>
          <p:cNvSpPr txBox="1"/>
          <p:nvPr>
            <p:ph idx="13" type="subTitle"/>
          </p:nvPr>
        </p:nvSpPr>
        <p:spPr>
          <a:xfrm>
            <a:off x="2286000" y="0"/>
            <a:ext cx="2286000" cy="1714500"/>
          </a:xfrm>
          <a:prstGeom prst="rect">
            <a:avLst/>
          </a:prstGeom>
          <a:solidFill>
            <a:srgbClr val="00354A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61"/>
          <p:cNvSpPr txBox="1"/>
          <p:nvPr>
            <p:ph idx="14" type="subTitle"/>
          </p:nvPr>
        </p:nvSpPr>
        <p:spPr>
          <a:xfrm>
            <a:off x="6858175" y="150"/>
            <a:ext cx="2286000" cy="1714500"/>
          </a:xfrm>
          <a:prstGeom prst="rect">
            <a:avLst/>
          </a:prstGeom>
          <a:solidFill>
            <a:srgbClr val="05587F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61"/>
          <p:cNvSpPr txBox="1"/>
          <p:nvPr>
            <p:ph idx="15" type="subTitle"/>
          </p:nvPr>
        </p:nvSpPr>
        <p:spPr>
          <a:xfrm>
            <a:off x="6858175" y="3429150"/>
            <a:ext cx="2286000" cy="1714500"/>
          </a:xfrm>
          <a:prstGeom prst="rect">
            <a:avLst/>
          </a:prstGeom>
          <a:solidFill>
            <a:srgbClr val="005076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t/>
            </a:r>
            <a:endParaRPr/>
          </a:p>
        </p:txBody>
      </p:sp>
      <p:pic>
        <p:nvPicPr>
          <p:cNvPr descr="No photo description available." id="681" name="Google Shape;68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" y="0"/>
            <a:ext cx="22860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anna Cupcake" id="682" name="Google Shape;682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7138" y="164025"/>
            <a:ext cx="1875884" cy="13864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oyal Restrooms Logo" id="683" name="Google Shape;683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750" y="3839838"/>
            <a:ext cx="1992350" cy="893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86001" y="1714500"/>
            <a:ext cx="2286000" cy="166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18900" y="3839700"/>
            <a:ext cx="1992350" cy="89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6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56700" y="990525"/>
            <a:ext cx="3488951" cy="316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roposal for New Client">
  <a:themeElements>
    <a:clrScheme name="Simple Light">
      <a:dk1>
        <a:srgbClr val="004A2E"/>
      </a:dk1>
      <a:lt1>
        <a:srgbClr val="F1F1E9"/>
      </a:lt1>
      <a:dk2>
        <a:srgbClr val="00160D"/>
      </a:dk2>
      <a:lt2>
        <a:srgbClr val="26A96C"/>
      </a:lt2>
      <a:accent1>
        <a:srgbClr val="002517"/>
      </a:accent1>
      <a:accent2>
        <a:srgbClr val="1A5C42"/>
      </a:accent2>
      <a:accent3>
        <a:srgbClr val="4C806C"/>
      </a:accent3>
      <a:accent4>
        <a:srgbClr val="CCDAD5"/>
      </a:accent4>
      <a:accent5>
        <a:srgbClr val="EEF7F5"/>
      </a:accent5>
      <a:accent6>
        <a:srgbClr val="FFFFFF"/>
      </a:accent6>
      <a:hlink>
        <a:srgbClr val="26A96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